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charts/chart1.xml" ContentType="application/vnd.openxmlformats-officedocument.drawingml.chart+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charts/chart2.xml" ContentType="application/vnd.openxmlformats-officedocument.drawingml.chart+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53c1fadf60104fec" /><Relationship Type="http://schemas.openxmlformats.org/officeDocument/2006/relationships/extended-properties" Target="/docProps/app.xml" Id="R5e94558339c84fcf" /><Relationship Type="http://schemas.openxmlformats.org/officeDocument/2006/relationships/officeDocument" Target="/ppt/presentation.xml" Id="Rcd1a39270ae94687" /></Relationships>
</file>

<file path=ppt/presentation.xml><?xml version="1.0" encoding="utf-8"?>
<p:presentation xmlns:p="http://schemas.openxmlformats.org/presentationml/2006/main">
  <p:sldMasterIdLst>
    <p:sldMasterId xmlns:r="http://schemas.openxmlformats.org/officeDocument/2006/relationships" id="2147483648" r:id="Rb5a3b7bb25014823"/>
  </p:sldMasterIdLst>
  <p:notesMasterIdLst>
    <p:notesMasterId xmlns:r="http://schemas.openxmlformats.org/officeDocument/2006/relationships" r:id="R351ad03326a64b02"/>
  </p:notesMasterIdLst>
  <p:sldIdLst>
    <p:sldId xmlns:r="http://schemas.openxmlformats.org/officeDocument/2006/relationships" id="256" r:id="Rd9066d241fab46ee"/>
    <p:sldId xmlns:r="http://schemas.openxmlformats.org/officeDocument/2006/relationships" id="257" r:id="Rf51cb09d2a244f56"/>
    <p:sldId xmlns:r="http://schemas.openxmlformats.org/officeDocument/2006/relationships" id="258" r:id="R0653a4849d2445f2"/>
    <p:sldId xmlns:r="http://schemas.openxmlformats.org/officeDocument/2006/relationships" id="259" r:id="R168f3c30abe14048"/>
    <p:sldId xmlns:r="http://schemas.openxmlformats.org/officeDocument/2006/relationships" id="260" r:id="Rcce43825b78c4783"/>
    <p:sldId xmlns:r="http://schemas.openxmlformats.org/officeDocument/2006/relationships" id="261" r:id="R16ee84ebfd834b0e"/>
    <p:sldId xmlns:r="http://schemas.openxmlformats.org/officeDocument/2006/relationships" id="262" r:id="R45d3af116240433c"/>
    <p:sldId xmlns:r="http://schemas.openxmlformats.org/officeDocument/2006/relationships" id="263" r:id="R46da5cf5b78d48dd"/>
    <p:sldId xmlns:r="http://schemas.openxmlformats.org/officeDocument/2006/relationships" id="264" r:id="R0270ecf1d3d544ef"/>
    <p:sldId xmlns:r="http://schemas.openxmlformats.org/officeDocument/2006/relationships" id="265" r:id="R6339747ebba24b81"/>
    <p:sldId xmlns:r="http://schemas.openxmlformats.org/officeDocument/2006/relationships" id="266" r:id="R6bfba9107b8a4a33"/>
    <p:sldId xmlns:r="http://schemas.openxmlformats.org/officeDocument/2006/relationships" id="267" r:id="R3bd088934e7a4ed1"/>
    <p:sldId xmlns:r="http://schemas.openxmlformats.org/officeDocument/2006/relationships" id="268" r:id="R37a8e5e5523c4943"/>
    <p:sldId xmlns:r="http://schemas.openxmlformats.org/officeDocument/2006/relationships" id="269" r:id="R0b701b6025e244de"/>
    <p:sldId xmlns:r="http://schemas.openxmlformats.org/officeDocument/2006/relationships" id="270" r:id="R8a8d54c8b5954ed7"/>
    <p:sldId xmlns:r="http://schemas.openxmlformats.org/officeDocument/2006/relationships" id="271" r:id="Rfe78c6cc5c8846b1"/>
    <p:sldId xmlns:r="http://schemas.openxmlformats.org/officeDocument/2006/relationships" id="272" r:id="Rb5d7753670c9444f"/>
    <p:sldId xmlns:r="http://schemas.openxmlformats.org/officeDocument/2006/relationships" id="273" r:id="R6d58f39351b64fa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83c12bc193d4ed9" /><Relationship Type="http://schemas.openxmlformats.org/officeDocument/2006/relationships/slideMaster" Target="/ppt/slideMasters/slideMaster1.xml" Id="Rb5a3b7bb25014823" /><Relationship Type="http://schemas.openxmlformats.org/officeDocument/2006/relationships/notesMaster" Target="/ppt/notesMasters/notesMaster1.xml" Id="R351ad03326a64b02" /><Relationship Type="http://schemas.openxmlformats.org/officeDocument/2006/relationships/presProps" Target="/ppt/presProps.xml" Id="R184b6affb1454d00" /><Relationship Type="http://schemas.openxmlformats.org/officeDocument/2006/relationships/tableStyles" Target="/ppt/tableStyles.xml" Id="R4fc92ac64de4433a" /><Relationship Type="http://schemas.openxmlformats.org/officeDocument/2006/relationships/slide" Target="/ppt/slides/slide1.xml" Id="Rd9066d241fab46ee" /><Relationship Type="http://schemas.openxmlformats.org/officeDocument/2006/relationships/slide" Target="/ppt/slides/slide2.xml" Id="Rf51cb09d2a244f56" /><Relationship Type="http://schemas.openxmlformats.org/officeDocument/2006/relationships/slide" Target="/ppt/slides/slide3.xml" Id="R0653a4849d2445f2" /><Relationship Type="http://schemas.openxmlformats.org/officeDocument/2006/relationships/slide" Target="/ppt/slides/slide4.xml" Id="R168f3c30abe14048" /><Relationship Type="http://schemas.openxmlformats.org/officeDocument/2006/relationships/slide" Target="/ppt/slides/slide5.xml" Id="Rcce43825b78c4783" /><Relationship Type="http://schemas.openxmlformats.org/officeDocument/2006/relationships/slide" Target="/ppt/slides/slide6.xml" Id="R16ee84ebfd834b0e" /><Relationship Type="http://schemas.openxmlformats.org/officeDocument/2006/relationships/slide" Target="/ppt/slides/slide7.xml" Id="R45d3af116240433c" /><Relationship Type="http://schemas.openxmlformats.org/officeDocument/2006/relationships/slide" Target="/ppt/slides/slide8.xml" Id="R46da5cf5b78d48dd" /><Relationship Type="http://schemas.openxmlformats.org/officeDocument/2006/relationships/slide" Target="/ppt/slides/slide9.xml" Id="R0270ecf1d3d544ef" /><Relationship Type="http://schemas.openxmlformats.org/officeDocument/2006/relationships/slide" Target="/ppt/slides/slide10.xml" Id="R6339747ebba24b81" /><Relationship Type="http://schemas.openxmlformats.org/officeDocument/2006/relationships/slide" Target="/ppt/slides/slide11.xml" Id="R6bfba9107b8a4a33" /><Relationship Type="http://schemas.openxmlformats.org/officeDocument/2006/relationships/slide" Target="/ppt/slides/slide12.xml" Id="R3bd088934e7a4ed1" /><Relationship Type="http://schemas.openxmlformats.org/officeDocument/2006/relationships/slide" Target="/ppt/slides/slide13.xml" Id="R37a8e5e5523c4943" /><Relationship Type="http://schemas.openxmlformats.org/officeDocument/2006/relationships/slide" Target="/ppt/slides/slide14.xml" Id="R0b701b6025e244de" /><Relationship Type="http://schemas.openxmlformats.org/officeDocument/2006/relationships/slide" Target="/ppt/slides/slide15.xml" Id="R8a8d54c8b5954ed7" /><Relationship Type="http://schemas.openxmlformats.org/officeDocument/2006/relationships/slide" Target="/ppt/slides/slide16.xml" Id="Rfe78c6cc5c8846b1" /><Relationship Type="http://schemas.openxmlformats.org/officeDocument/2006/relationships/slide" Target="/ppt/slides/slide17.xml" Id="Rb5d7753670c9444f" /><Relationship Type="http://schemas.openxmlformats.org/officeDocument/2006/relationships/slide" Target="/ppt/slides/slide18.xml" Id="R6d58f39351b64fa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aae9f7099e646f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a8253a80d064338" /><Relationship Type="http://schemas.openxmlformats.org/officeDocument/2006/relationships/notesMaster" Target="/ppt/notesMasters/notesMaster1.xml" Id="Re26e242362354fb0" /></Relationships>
</file>

<file path=ppt/notesSlides/_rels/notesSlide2.xml.rels>&#65279;<?xml version="1.0" encoding="utf-8"?><Relationships xmlns="http://schemas.openxmlformats.org/package/2006/relationships"><Relationship Type="http://schemas.openxmlformats.org/officeDocument/2006/relationships/slide" Target="/ppt/slides/slide2.xml" Id="Rf4110fb2c1ea413e" /><Relationship Type="http://schemas.openxmlformats.org/officeDocument/2006/relationships/notesMaster" Target="/ppt/notesMasters/notesMaster1.xml" Id="Rdeaa77ca24ba491a" /></Relationships>
</file>

<file path=ppt/notesSlides/_rels/notesSlide3.xml.rels>&#65279;<?xml version="1.0" encoding="utf-8"?><Relationships xmlns="http://schemas.openxmlformats.org/package/2006/relationships"><Relationship Type="http://schemas.openxmlformats.org/officeDocument/2006/relationships/slide" Target="/ppt/slides/slide3.xml" Id="R94e2768868b54a38" /><Relationship Type="http://schemas.openxmlformats.org/officeDocument/2006/relationships/notesMaster" Target="/ppt/notesMasters/notesMaster1.xml" Id="R469aa2f8ac804dc2" /></Relationships>
</file>

<file path=ppt/notesSlides/_rels/notesSlide4.xml.rels>&#65279;<?xml version="1.0" encoding="utf-8"?><Relationships xmlns="http://schemas.openxmlformats.org/package/2006/relationships"><Relationship Type="http://schemas.openxmlformats.org/officeDocument/2006/relationships/slide" Target="/ppt/slides/slide4.xml" Id="R7b8fb49b41b841aa" /><Relationship Type="http://schemas.openxmlformats.org/officeDocument/2006/relationships/notesMaster" Target="/ppt/notesMasters/notesMaster1.xml" Id="Rd23ee24a32584119" /></Relationships>
</file>

<file path=ppt/notesSlides/_rels/notesSlide5.xml.rels>&#65279;<?xml version="1.0" encoding="utf-8"?><Relationships xmlns="http://schemas.openxmlformats.org/package/2006/relationships"><Relationship Type="http://schemas.openxmlformats.org/officeDocument/2006/relationships/slide" Target="/ppt/slides/slide5.xml" Id="R4c3eeee6617e40bb" /><Relationship Type="http://schemas.openxmlformats.org/officeDocument/2006/relationships/notesMaster" Target="/ppt/notesMasters/notesMaster1.xml" Id="R6585d8f6140e4eda" /></Relationships>
</file>

<file path=ppt/notesSlides/_rels/notesSlide6.xml.rels>&#65279;<?xml version="1.0" encoding="utf-8"?><Relationships xmlns="http://schemas.openxmlformats.org/package/2006/relationships"><Relationship Type="http://schemas.openxmlformats.org/officeDocument/2006/relationships/slide" Target="/ppt/slides/slide6.xml" Id="R5a5d37d9cd7c4d5b" /><Relationship Type="http://schemas.openxmlformats.org/officeDocument/2006/relationships/notesMaster" Target="/ppt/notesMasters/notesMaster1.xml" Id="R832bd605862441f4" /></Relationships>
</file>

<file path=ppt/notesSlides/_rels/notesSlide7.xml.rels>&#65279;<?xml version="1.0" encoding="utf-8"?><Relationships xmlns="http://schemas.openxmlformats.org/package/2006/relationships"><Relationship Type="http://schemas.openxmlformats.org/officeDocument/2006/relationships/slide" Target="/ppt/slides/slide7.xml" Id="R5e227a0371ab4da7" /><Relationship Type="http://schemas.openxmlformats.org/officeDocument/2006/relationships/notesMaster" Target="/ppt/notesMasters/notesMaster1.xml" Id="R31c1ceadf6bd4a05" /></Relationships>
</file>

<file path=ppt/notesSlides/_rels/notesSlide8.xml.rels>&#65279;<?xml version="1.0" encoding="utf-8"?><Relationships xmlns="http://schemas.openxmlformats.org/package/2006/relationships"><Relationship Type="http://schemas.openxmlformats.org/officeDocument/2006/relationships/slide" Target="/ppt/slides/slide8.xml" Id="R923d0cdc5aaf41eb" /><Relationship Type="http://schemas.openxmlformats.org/officeDocument/2006/relationships/notesMaster" Target="/ppt/notesMasters/notesMaster1.xml" Id="R6af2085b17b448c7" /></Relationships>
</file>

<file path=ppt/notesSlides/_rels/notesSlide9.xml.rels>&#65279;<?xml version="1.0" encoding="utf-8"?><Relationships xmlns="http://schemas.openxmlformats.org/package/2006/relationships"><Relationship Type="http://schemas.openxmlformats.org/officeDocument/2006/relationships/slide" Target="/ppt/slides/slide9.xml" Id="Reb53598707db4079" /><Relationship Type="http://schemas.openxmlformats.org/officeDocument/2006/relationships/notesMaster" Target="/ppt/notesMasters/notesMaster1.xml" Id="Rbea84739143d4ac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a42a38875444a30" /><Relationship Type="http://schemas.openxmlformats.org/officeDocument/2006/relationships/notesMaster" Target="/ppt/notesMasters/notesMaster1.xml" Id="Rc40821c8ed844c9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1a50c51ee004c84" /><Relationship Type="http://schemas.openxmlformats.org/officeDocument/2006/relationships/notesMaster" Target="/ppt/notesMasters/notesMaster1.xml" Id="R3e561b71530e470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741801523254449" /><Relationship Type="http://schemas.openxmlformats.org/officeDocument/2006/relationships/notesMaster" Target="/ppt/notesMasters/notesMaster1.xml" Id="R3a3b93abfb09402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1379bdc8f304959" /><Relationship Type="http://schemas.openxmlformats.org/officeDocument/2006/relationships/notesMaster" Target="/ppt/notesMasters/notesMaster1.xml" Id="Ra6103582226d45c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b6b0c7b960a4b8f" /><Relationship Type="http://schemas.openxmlformats.org/officeDocument/2006/relationships/notesMaster" Target="/ppt/notesMasters/notesMaster1.xml" Id="Rf1c54fd759d14d3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84de100d01b4640" /><Relationship Type="http://schemas.openxmlformats.org/officeDocument/2006/relationships/notesMaster" Target="/ppt/notesMasters/notesMaster1.xml" Id="R4246eb76e2f24f0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fa0752d28c943a6" /><Relationship Type="http://schemas.openxmlformats.org/officeDocument/2006/relationships/notesMaster" Target="/ppt/notesMasters/notesMaster1.xml" Id="R6b4d5cf19c6d46d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5cd04b33aa64960" /><Relationship Type="http://schemas.openxmlformats.org/officeDocument/2006/relationships/notesMaster" Target="/ppt/notesMasters/notesMaster1.xml" Id="R36cd68993b284ec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f36b9e03228412c" /><Relationship Type="http://schemas.openxmlformats.org/officeDocument/2006/relationships/notesMaster" Target="/ppt/notesMasters/notesMaster1.xml" Id="R6adc583b423f480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investment platform. Research plan dated October 18 2026. The equity raise, project portfolio, staffing and forecasts are proposals. Generated cover art is conceptual and does not depict a funded B1C property. Built-in ImageGen asset: /Users/tony/Documents/B1C/work/assets/pitch-cover.png. Prompt: modern commercial building facade at blue hour, warm gold interior light, deep navy palette, architecture on right and dark negative space on left, no text or logos, conceptual 16:9 architectural illustration.</a:t>
            </a:r>
          </a:p>
          <a:p xmlns:a="http://schemas.openxmlformats.org/drawingml/2006/main">
            <a:r>
              <a:t>Source: Bankers First Choice Investor Business Plan, October 18 2026, /Users/tony/Documents/B1C/deliverables/Bankers_First_Choice_Investor_Business_Plan.docx. All company figures are proposed management assumptions unless otherwise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Separate the two investor propositions. Operating-company shareholders own B1C platform earnings. Project investors fund individual project assets and receive their contractual cash flows. Reference project economics: 12% gross yield less 2% servicing and 1.5% net principal losses = 8.5% expected annual net income. Company base case reaches EBITDA and net profit in 2029. Cumulative company earnings remain negative through 2029.</a:t>
            </a:r>
          </a:p>
          <a:p xmlns:a="http://schemas.openxmlformats.org/drawingml/2006/main">
            <a:r>
              <a:t>Source: Bankers First Choice Investor Business Plan, October 18 2026, /Users/tony/Documents/B1C/deliverables/Bankers_First_Choice_Investor_Business_Plan.docx. All company figures are proposed management assumptions unless otherwise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Dollar presentation separates settlement choices from the financed investment. The $500 minimum is a product target subject to final eligibility and design. No instant withdrawal or liquid secondary market is assumed. Cash awaiting investment is separately identified and does not produce assumed yield.</a:t>
            </a:r>
          </a:p>
          <a:p xmlns:a="http://schemas.openxmlformats.org/drawingml/2006/main">
            <a:r>
              <a:t>Source: Bankers First Choice Investor Business Plan, October 18 2026, /Users/tony/Documents/B1C/deliverables/Bankers_First_Choice_Investor_Business_Plan.docx. All company figures are proposed management assumptions unless otherwise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BCH means Bitcoin Cash. CashTokens supports native tokens but does not itself establish enforceable participation rights. USDC settlement uses an issuer-supported chain, with Base proposed for validation. No bridged token or company-issued stablecoin is assumed. BCH funding requires a disclosed conversion to dollars before investment allocation. Source: https://cashtokens.org/docs/intro/ and https://www.circle.com/usdc reviewed in the source plan on October 18 2026.</a:t>
            </a:r>
          </a:p>
          <a:p xmlns:a="http://schemas.openxmlformats.org/drawingml/2006/main">
            <a:r>
              <a:t>Source: Bankers First Choice Investor Business Plan, October 18 2026, /Users/tony/Documents/B1C/deliverables/Bankers_First_Choice_Investor_Business_Plan.docx. All company figures are proposed management assumptions unless otherwise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seats: CEO, finance and treasury executive, lead company investor representative and four independents covering credit, BCH/custody, operating assets, and customer protection/audit. Board quorum: five including three independents. Material matters need five affirmative votes including three independents. Interested directors recuse. An approval with conflicts requires majority of all disinterested directors and at least three independent approvals, otherwise defer. Fed structure source: https://www.federalreserve.gov/faqs/about_12593.htm. The analogy concerns organization; no monetary authority or government affiliation is implied.</a:t>
            </a:r>
          </a:p>
          <a:p xmlns:a="http://schemas.openxmlformats.org/drawingml/2006/main">
            <a:r>
              <a:t>Source: Bankers First Choice Investor Business Plan, October 18 2026, /Users/tony/Documents/B1C/deliverables/Bankers_First_Choice_Investor_Business_Plan.docx. All company figures are proposed management assumptions unless otherwise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Equipment underwriting targets 20% sponsor cash equity and 1.35x debt service coverage. Test a 20% revenue decline. Verify title, asset valuation, maintenance provision, security and sponsor revenue. Purchase orders require independent buyer confirmation and controlled collections. Board decision target is five business days after a complete evidence package. No project has been represented as approved.</a:t>
            </a:r>
          </a:p>
          <a:p xmlns:a="http://schemas.openxmlformats.org/drawingml/2006/main">
            <a:r>
              <a:t>Source: Bankers First Choice Investor Business Plan, October 18 2026, /Users/tony/Documents/B1C/deliverables/Bankers_First_Choice_Investor_Business_Plan.docx. All company figures are proposed management assumptions unless otherwise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Real operating use cases with illustrative budgets. Total project cost equals investor capital plus sponsor equity. Borrowers separately fund origination fees. Solar, cold storage and property require additional technical reviews and are staged later. No actual customer, asset ownership, board approval or financing commitment is claimed.</a:t>
            </a:r>
          </a:p>
          <a:p xmlns:a="http://schemas.openxmlformats.org/drawingml/2006/main">
            <a:r>
              <a:t>Source: Bankers First Choice Investor Business Plan, October 18 2026, /Users/tony/Documents/B1C/deliverables/Bankers_First_Choice_Investor_Business_Plan.docx. All company figures are proposed management assumptions unless otherwise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Project budget $312,500 = $295,000 equipment + $17,500 setup and contingency. Sponsor equity $62,500 plus separate $5,000 origination fee. Payment is 250000*(.12/12)/(1-(1+.12/12)^-36), approximately $8,304. With 20% lower revenue and unchanged operating costs, $14,800-$3,500=$11,300 before debt service. Coverage is approximately 1.36x. Investor principal amortizes and is not income.</a:t>
            </a:r>
          </a:p>
          <a:p xmlns:a="http://schemas.openxmlformats.org/drawingml/2006/main">
            <a:r>
              <a:t>Source: Bankers First Choice Investor Business Plan, October 18 2026, /Users/tony/Documents/B1C/deliverables/Bankers_First_Choice_Investor_Business_Plan.docx. All company figures are proposed management assumptions unless otherwise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8.5% target applies to average outstanding principal, not the original subscription throughout an amortizing term. Annual principal losses reduce economic return and principal available for reinvestment. Actual defaults and timing may reduce or delay income. The fee and loss assumptions do not promise a fixed return. Origination fee is separately paid by borrower at closing.</a:t>
            </a:r>
          </a:p>
          <a:p xmlns:a="http://schemas.openxmlformats.org/drawingml/2006/main">
            <a:r>
              <a:t>Source: Bankers First Choice Investor Business Plan, October 18 2026, /Users/tony/Documents/B1C/deliverables/Bankers_First_Choice_Investor_Business_Plan.docx. All company figures are proposed management assumptions unless otherwise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Origination 2% * $30m = $600k. Servicing 2% * $18m average outstanding = $360k. Sponsor subscriptions $120k from 120 average paid accounts at $1000 annually. Variable cost assumptions are 0.4% of originations and 0.35% of average outstanding. No token appreciation, company stablecoin reserve income, performance fees or customer float income included.</a:t>
            </a:r>
          </a:p>
          <a:p xmlns:a="http://schemas.openxmlformats.org/drawingml/2006/main">
            <a:r>
              <a:t>Source: Bankers First Choice Investor Business Plan, October 18 2026, /Users/tony/Documents/B1C/deliverables/Bankers_First_Choice_Investor_Business_Plan.docx. All company figures are proposed management assumptions unless otherwise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SBA variable ceilings: &lt;=$50k base+6.5%; $50,001-$250k +6%; $250,001-$350k +4.5%; &gt;$350k +3%. https://www.sba.gov/sba-lenders/. American Express https://www.americanexpress.com/en-us/business/blueprint/terms-and-conditions/business-line-of-credit/. Kiva https://www.kiva.org/borrow/apply. B1C 90-day example: 150000*.14*90/365 + 3000 = $8,178. Annual effective B1C cost on net proceeds $147,000 and maturity payment $155,178 is approximately 24.6%. Standardized 90-day Amex annual effective range about 12.1%-26.9%. Different terms, collateral and eligibility prevent a universal cheaper claim.</a:t>
            </a:r>
          </a:p>
          <a:p xmlns:a="http://schemas.openxmlformats.org/drawingml/2006/main">
            <a:r>
              <a:t>Source: Bankers First Choice Investor Business Plan, October 18 2026, /Users/tony/Documents/B1C/deliverables/Bankers_First_Choice_Investor_Business_Plan.docx. All company figures are proposed management assumptions unless otherwise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Project counts times average new size ($250k,$300k,$300k) produce financing volumes. Application conversion modeled at25%. Active funded investor count assumes $10k year-end balance and no net attrition. Marketing costs $60k/$90k/$120k imply $150/$112.50/$100 per new funded investor for 400/800/1200 new funded investors. Source channels are equipment dealers, suppliers, contractor networks and accountants. No acquired audience or signed channel partnership is claimed.</a:t>
            </a:r>
          </a:p>
          <a:p xmlns:a="http://schemas.openxmlformats.org/drawingml/2006/main">
            <a:r>
              <a:t>Source: Bankers First Choice Investor Business Plan, October 18 2026, /Users/tony/Documents/B1C/deliverables/Bankers_First_Choice_Investor_Business_Plan.docx. All company figures are proposed management assumptions unless otherwise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Revenue = 2% originations +2% average principal +subscriptions. Average principal $2m/$8m/$18m. EBITDA subtracts variable costs .4% originations+.35% average principal and fixed cash cost $420k/$520k/$650k. Depreciation $15k/$20k/$25k. Tax25% on positive pretax income, ignoring prior loss offsets. No debt or company dividends. Midpoint average principal assumes approximately even net deployment. Collection timing, fee recognition and project cohorts require refinement before commitments.</a:t>
            </a:r>
          </a:p>
          <a:p xmlns:a="http://schemas.openxmlformats.org/drawingml/2006/main">
            <a:r>
              <a:t>Source: Bankers First Choice Investor Business Plan, October 18 2026, /Users/tony/Documents/B1C/deliverables/Bankers_First_Choice_Investor_Business_Plan.docx. All company figures are proposed management assumptions unless otherwise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Cash from initial $1.25m less EBITDA burn282k/88k less capex90k/40k yields878k end2027 and750k end2028. 2029 adds247k EBITDA less55.5k tax less50k capex =891.5k. Year2028 cash remaining is available liquidity, not a new expense. Financial model assumes no material year-end working capital. Operating equity differs from gross project financing of$5m/$15m/$30m. Fresh project capital after full repayment reinvestment is4.03m/8.12m/12.27m; intra-year timing gaps require adequate commitments.</a:t>
            </a:r>
          </a:p>
          <a:p xmlns:a="http://schemas.openxmlformats.org/drawingml/2006/main">
            <a:r>
              <a:t>Source: Bankers First Choice Investor Business Plan, October 18 2026, /Users/tony/Documents/B1C/deliverables/Bankers_First_Choice_Investor_Business_Plan.docx. All company figures are proposed management assumptions unless otherwise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Slower adoption scales originations, average principal, variable costs and subscriptions to60%, with fixed costs and capex unchanged. Higher fixed cost scenario +30% in every year. Fee compression reduces origination and servicing to1.5% with base volumes and delivery costs. All cases start with1.25m company equity. Project investor yield =12%-2%-loss. Credit losses influence growth and retention, but are project losses under the fee agency model. Combined credit/volume stress could be worse than the isolated cases. Six-month forward fixed cost cash floor plus committed capex is proposed.</a:t>
            </a:r>
          </a:p>
          <a:p xmlns:a="http://schemas.openxmlformats.org/drawingml/2006/main">
            <a:r>
              <a:t>Source: Bankers First Choice Investor Business Plan, October 18 2026, /Users/tony/Documents/B1C/deliverables/Bankers_First_Choice_Investor_Business_Plan.docx. All company figures are proposed management assumptions unless otherwise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Year1 roughly three FTE with outsourced specialists. Year3 roughly five FTE. Payroll includes benefits. Professional governance budget must cover specialist support. Before subscriptions: formation/ownership, offering and eligibility process, identity checks, project and provider contracts, applicable operating permissions. No management experience, appointed person or launch completion is invented.</a:t>
            </a:r>
          </a:p>
          <a:p xmlns:a="http://schemas.openxmlformats.org/drawingml/2006/main">
            <a:r>
              <a:t>Source: Bankers First Choice Investor Business Plan, October 18 2026, /Users/tony/Documents/B1C/deliverables/Bankers_First_Choice_Investor_Business_Plan.docx. All company figures are proposed management assumptions unless otherwise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raise. Terms remain open. Company shareholders participate in platform earnings. Project investors separately fund assets. Research-stage plan, not evidence of fundraising commitments or project approvals. The key diligence questions are sponsor sourcing, actual provider costs, investor conversion and collected loan performance.</a:t>
            </a:r>
          </a:p>
          <a:p xmlns:a="http://schemas.openxmlformats.org/drawingml/2006/main">
            <a:r>
              <a:t>Source: Bankers First Choice Investor Business Plan, October 18 2026, /Users/tony/Documents/B1C/deliverables/Bankers_First_Choice_Investor_Business_Plan.docx. All company figures are proposed management assumptions unless otherwise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https://www.federalreserve.gov/faqs/about_12593.htm ; https://cashtokens.org/docs/intro/ ; https://www.circle.com/usdc ; https://www.sba.gov/sba-lenders/ ; https://www.americanexpress.com/en-us/business/blueprint/terms-and-conditions/business-line-of-credit/ ; https://www.kiva.org/borrow/apply . Source business plan reviewed October18 2026. Expected project yield differs from actual distributions and company shareholder returns. All five project candidates require sourcing and board approval. Calculations preserve source plan assumptions and isolated sensitivities.</a:t>
            </a:r>
          </a:p>
          <a:p xmlns:a="http://schemas.openxmlformats.org/drawingml/2006/main">
            <a:r>
              <a:t>Source: Bankers First Choice Investor Business Plan, October 18 2026, /Users/tony/Documents/B1C/deliverables/Bankers_First_Choice_Investor_Business_Plan.docx. All company figures are proposed management assumptions unless otherwise stated.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48998d61093459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95e049e1a6e435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5d8352d34b24e2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502ad4a50144f7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20ba664ee2143b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a9f4b77342f451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BBDB48D-02A5-4C73-8289-BB526C23687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B5DBA78-C59C-4F49-A3D4-17685170DA4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DAC9092-E64A-4BB0-8F6B-9970A45CC15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1E41C7F-A685-4C96-B543-6E2E7674EC9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179109C-D489-4539-8C80-706FD518869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FD30433-5585-4118-A54E-9B6F104B984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B0AC5FE-B486-4D6B-B163-6330B512671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B141758-3BC1-4A1B-8BDC-855AAAD7DDB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BE4ED3A-68FC-423B-B93F-CEA4E0E559C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0B16EFF-EE15-4E8B-9C8E-E8C10BBEA56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ff67c5ef64d40d3" /><Relationship Type="http://schemas.openxmlformats.org/officeDocument/2006/relationships/slideLayout" Target="/ppt/slideLayouts/slideLayout1.xml" Id="R5a7b9c1138624fe6" /><Relationship Type="http://schemas.openxmlformats.org/officeDocument/2006/relationships/slideLayout" Target="/ppt/slideLayouts/slideLayout2.xml" Id="R79ec1fd3305d4003" /><Relationship Type="http://schemas.openxmlformats.org/officeDocument/2006/relationships/slideLayout" Target="/ppt/slideLayouts/slideLayout3.xml" Id="Rb55909baa1e74f85" /><Relationship Type="http://schemas.openxmlformats.org/officeDocument/2006/relationships/slideLayout" Target="/ppt/slideLayouts/slideLayout4.xml" Id="R062cf498e79745b2" /><Relationship Type="http://schemas.openxmlformats.org/officeDocument/2006/relationships/slideLayout" Target="/ppt/slideLayouts/slideLayout5.xml" Id="Rb57eaeb9f1e54b1b" /><Relationship Type="http://schemas.openxmlformats.org/officeDocument/2006/relationships/slideLayout" Target="/ppt/slideLayouts/slideLayout6.xml" Id="Rec5e92773b964c5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a7b9c1138624fe6"/>
    <p:sldLayoutId xmlns:r="http://schemas.openxmlformats.org/officeDocument/2006/relationships" id="2147483650" r:id="R79ec1fd3305d4003"/>
    <p:sldLayoutId xmlns:r="http://schemas.openxmlformats.org/officeDocument/2006/relationships" id="2147483651" r:id="Rb55909baa1e74f85"/>
    <p:sldLayoutId xmlns:r="http://schemas.openxmlformats.org/officeDocument/2006/relationships" id="2147483652" r:id="R062cf498e79745b2"/>
    <p:sldLayoutId xmlns:r="http://schemas.openxmlformats.org/officeDocument/2006/relationships" id="2147483653" r:id="Rb57eaeb9f1e54b1b"/>
    <p:sldLayoutId xmlns:r="http://schemas.openxmlformats.org/officeDocument/2006/relationships" id="2147483654" r:id="Rec5e92773b964c5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69bf6f56ea894767" /><Relationship Type="http://schemas.openxmlformats.org/officeDocument/2006/relationships/image" Target="/ppt/media/image.png" Id="R3c1a4cce84484dc2" /><Relationship Type="http://schemas.openxmlformats.org/officeDocument/2006/relationships/notesSlide" Target="/ppt/notesSlides/notesSlide1.xml" Id="Rf5f9477977024e0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7904a342557450d" /><Relationship Type="http://schemas.openxmlformats.org/officeDocument/2006/relationships/notesSlide" Target="/ppt/notesSlides/notesSlide2.xml" Id="R4d3c085da5344f8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841c9c48d5b49c3" /><Relationship Type="http://schemas.openxmlformats.org/officeDocument/2006/relationships/notesSlide" Target="/ppt/notesSlides/notesSlide3.xml" Id="Rc2feb3c981b64bb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a8b4f0f9ab284c9c" /><Relationship Type="http://schemas.openxmlformats.org/officeDocument/2006/relationships/notesSlide" Target="/ppt/notesSlides/notesSlide4.xml" Id="Rcf2546d29a82482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e926244c3874679" /><Relationship Type="http://schemas.openxmlformats.org/officeDocument/2006/relationships/notesSlide" Target="/ppt/notesSlides/notesSlide5.xml" Id="Re2dfda64251c478e"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31cd242a4f844355" /><Relationship Type="http://schemas.openxmlformats.org/officeDocument/2006/relationships/notesSlide" Target="/ppt/notesSlides/notesSlide6.xml" Id="Rac10ed0105b04c8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5dfa27c67cc4ad8" /><Relationship Type="http://schemas.openxmlformats.org/officeDocument/2006/relationships/notesSlide" Target="/ppt/notesSlides/notesSlide7.xml" Id="Rfe9f1ec7852c40f5"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3afb4344cec84f2b" /><Relationship Type="http://schemas.openxmlformats.org/officeDocument/2006/relationships/notesSlide" Target="/ppt/notesSlides/notesSlide8.xml" Id="R0ee7f72371c2463f"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c01a1aa482314c7b" /><Relationship Type="http://schemas.openxmlformats.org/officeDocument/2006/relationships/notesSlide" Target="/ppt/notesSlides/notesSlide9.xml" Id="Rcfbacb0a411b46b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3ac74980ea274e2f" /><Relationship Type="http://schemas.openxmlformats.org/officeDocument/2006/relationships/chart" Target="/ppt/slides/charts/chart1.xml" Id="R48484c8939cc43bd" /><Relationship Type="http://schemas.openxmlformats.org/officeDocument/2006/relationships/notesSlide" Target="/ppt/notesSlides/notesSlide10.xml" Id="R83c180dcd70c46b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6aa344ae8f8b4c62" /><Relationship Type="http://schemas.openxmlformats.org/officeDocument/2006/relationships/notesSlide" Target="/ppt/notesSlides/notesSlide11.xml" Id="Rc033a0c4a7cf4fd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a57d2a0580174191" /><Relationship Type="http://schemas.openxmlformats.org/officeDocument/2006/relationships/chart" Target="/ppt/slides/charts/chart2.xml" Id="Rca04f39af0a64941" /><Relationship Type="http://schemas.openxmlformats.org/officeDocument/2006/relationships/notesSlide" Target="/ppt/notesSlides/notesSlide12.xml" Id="R5867afee4059452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43efaee51c1c49c5" /><Relationship Type="http://schemas.openxmlformats.org/officeDocument/2006/relationships/notesSlide" Target="/ppt/notesSlides/notesSlide13.xml" Id="R2a3d3b4559f642f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977235a177704b75" /><Relationship Type="http://schemas.openxmlformats.org/officeDocument/2006/relationships/notesSlide" Target="/ppt/notesSlides/notesSlide14.xml" Id="Rf8950b081096469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dbabda0ba67c4e1a" /><Relationship Type="http://schemas.openxmlformats.org/officeDocument/2006/relationships/notesSlide" Target="/ppt/notesSlides/notesSlide15.xml" Id="R7e5f8f325cc142f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57ca761759e343dc" /><Relationship Type="http://schemas.openxmlformats.org/officeDocument/2006/relationships/notesSlide" Target="/ppt/notesSlides/notesSlide16.xml" Id="R4ff7f6b89a91436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8ac7b9eee67f4fdf" /><Relationship Type="http://schemas.openxmlformats.org/officeDocument/2006/relationships/notesSlide" Target="/ppt/notesSlides/notesSlide17.xml" Id="Re4430fec9b1c439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049a8d5c95b341c4" /><Relationship Type="http://schemas.openxmlformats.org/officeDocument/2006/relationships/notesSlide" Target="/ppt/notesSlides/notesSlide18.xml" Id="Ra8947d3b2f6e4fe2"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2029 revenue in $000</c:v>
          </c:tx>
          <c:spPr>
            <a:solidFill xmlns:a="http://schemas.openxmlformats.org/drawingml/2006/main">
              <a:srgbClr val="247D82"/>
            </a:solidFill>
          </c:spPr>
          <c:invertIfNegative val="0"/>
          <c:cat>
            <c:strRef>
              <c:f>'Chart Data'!$A$2:$A$4</c:f>
              <c:strCache>
                <c:ptCount val="3"/>
                <c:pt idx="0">
                  <c:v>Origination</c:v>
                </c:pt>
                <c:pt idx="1">
                  <c:v>Servicing</c:v>
                </c:pt>
                <c:pt idx="2">
                  <c:v>Subscriptions</c:v>
                </c:pt>
              </c:strCache>
            </c:strRef>
          </c:cat>
          <c:val>
            <c:numRef>
              <c:f>'Chart Data'!$B$2:$B$4</c:f>
              <c:numCache>
                <c:formatCode>General</c:formatCode>
                <c:ptCount val="3"/>
                <c:pt idx="0">
                  <c:v>600</c:v>
                </c:pt>
                <c:pt idx="1">
                  <c:v>360</c:v>
                </c:pt>
                <c:pt idx="2">
                  <c:v>120</c:v>
                </c:pt>
              </c:numCache>
            </c:numRef>
          </c:val>
        </c:ser>
        <c:dLbls>
          <c:txPr>
            <a:bodyPr xmlns:a="http://schemas.openxmlformats.org/drawingml/2006/main" anchorCtr="1"/>
            <a:lstStyle xmlns:a="http://schemas.openxmlformats.org/drawingml/2006/main"/>
            <a:p xmlns:a="http://schemas.openxmlformats.org/drawingml/2006/main">
              <a:pPr>
                <a:defRPr sz="1425" b="1">
                  <a:solidFill>
                    <a:srgbClr val="183746"/>
                  </a:solidFill>
                  <a:latin typeface="Aptos"/>
                  <a:ea typeface="Aptos"/>
                  <a:cs typeface="Aptos"/>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63747C"/>
                </a:solidFill>
                <a:latin typeface="Aptos"/>
                <a:ea typeface="Aptos"/>
                <a:cs typeface="Aptos"/>
              </a:defRPr>
            </a:pPr>
          </a:p>
        </c:txPr>
        <c:crossAx val="48672768"/>
      </c:catAx>
      <c:valAx>
        <c:axId val="48672768"/>
        <c:scaling>
          <c:orientation val="minMax"/>
        </c:scaling>
        <c:delete val="0"/>
        <c:axPos val="l"/>
        <c:majorGridlines>
          <c:spPr>
            <a:ln xmlns:a="http://schemas.openxmlformats.org/drawingml/2006/main" w="5715">
              <a:solidFill>
                <a:srgbClr val="DDE4E5"/>
              </a:solidFill>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00">
                <a:solidFill>
                  <a:srgbClr val="63747C"/>
                </a:solidFill>
                <a:latin typeface="Aptos"/>
                <a:ea typeface="Aptos"/>
                <a:cs typeface="Aptos"/>
              </a:defRPr>
            </a:pPr>
          </a:p>
        </c:txPr>
        <c:crossAx val="48650112"/>
        <c:crossBetween val="between"/>
      </c:valAx>
    </c:plotArea>
    <c:plotVisOnly val="1"/>
  </c:chart>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New financing in $M</c:v>
          </c:tx>
          <c:spPr>
            <a:solidFill xmlns:a="http://schemas.openxmlformats.org/drawingml/2006/main">
              <a:srgbClr val="247D82"/>
            </a:solidFill>
          </c:spPr>
          <c:invertIfNegative val="0"/>
          <c:cat>
            <c:numRef>
              <c:f>'Chart Data'!$A$2:$A$4</c:f>
              <c:numCache>
                <c:formatCode>General</c:formatCode>
                <c:ptCount val="3"/>
                <c:pt idx="0">
                  <c:v>2027</c:v>
                </c:pt>
                <c:pt idx="1">
                  <c:v>2028</c:v>
                </c:pt>
                <c:pt idx="2">
                  <c:v>2029</c:v>
                </c:pt>
              </c:numCache>
            </c:numRef>
          </c:cat>
          <c:val>
            <c:numRef>
              <c:f>'Chart Data'!$B$2:$B$4</c:f>
              <c:numCache>
                <c:formatCode>General</c:formatCode>
                <c:ptCount val="3"/>
                <c:pt idx="0">
                  <c:v>5</c:v>
                </c:pt>
                <c:pt idx="1">
                  <c:v>15</c:v>
                </c:pt>
                <c:pt idx="2">
                  <c:v>30</c:v>
                </c:pt>
              </c:numCache>
            </c:numRef>
          </c:val>
        </c:ser>
        <c:dLbls>
          <c:txPr>
            <a:bodyPr xmlns:a="http://schemas.openxmlformats.org/drawingml/2006/main" anchorCtr="1"/>
            <a:lstStyle xmlns:a="http://schemas.openxmlformats.org/drawingml/2006/main"/>
            <a:p xmlns:a="http://schemas.openxmlformats.org/drawingml/2006/main">
              <a:pPr>
                <a:defRPr sz="1425" b="1">
                  <a:solidFill>
                    <a:srgbClr val="183746"/>
                  </a:solidFill>
                  <a:latin typeface="Aptos"/>
                  <a:ea typeface="Aptos"/>
                  <a:cs typeface="Aptos"/>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75">
                <a:solidFill>
                  <a:srgbClr val="63747C"/>
                </a:solidFill>
                <a:latin typeface="Aptos"/>
                <a:ea typeface="Aptos"/>
                <a:cs typeface="Aptos"/>
              </a:defRPr>
            </a:pPr>
          </a:p>
        </c:txPr>
        <c:crossAx val="48672768"/>
      </c:catAx>
      <c:valAx>
        <c:axId val="48672768"/>
        <c:scaling>
          <c:orientation val="minMax"/>
        </c:scaling>
        <c:delete val="0"/>
        <c:axPos val="l"/>
        <c:majorGridlines>
          <c:spPr>
            <a:ln xmlns:a="http://schemas.openxmlformats.org/drawingml/2006/main" w="5715">
              <a:solidFill>
                <a:srgbClr val="DDE4E5"/>
              </a:solidFill>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00">
                <a:solidFill>
                  <a:srgbClr val="63747C"/>
                </a:solidFill>
                <a:latin typeface="Aptos"/>
                <a:ea typeface="Aptos"/>
                <a:cs typeface="Aptos"/>
              </a:defRPr>
            </a:pPr>
          </a:p>
        </c:txPr>
        <c:crossAx val="48650112"/>
        <c:crossBetween val="between"/>
      </c:valAx>
    </c:plotArea>
    <c:plotVisOnly val="1"/>
  </c:chart>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02B3A"/>
        </a:solidFill>
      </p:bgPr>
    </p:bg>
    <p:spTree>
      <p:nvGrpSpPr>
        <p:cNvPr id="1" name=""/>
        <p:cNvGrpSpPr/>
        <p:nvPr/>
      </p:nvGrpSpPr>
      <p:grpSpPr>
        <a:xfrm xmlns:a="http://schemas.openxmlformats.org/drawingml/2006/main"/>
      </p:grpSpPr>
      <p:pic>
        <p:nvPicPr>
          <p:cNvPr id="5" name="">
            <a:extLst xmlns:a="http://schemas.openxmlformats.org/drawingml/2006/main">
              <a:ext uri="{FF2B5EF4-FFF2-40B4-BE49-F238E27FC236}">
                <a16:creationId xmlns:a16="http://schemas.microsoft.com/office/drawing/2014/main" id="{53DE3577-06C1-4FF3-837B-43A4A90C9D91}"/>
              </a:ext>
            </a:extLst>
          </p:cNvPr>
          <p:cNvPicPr>
            <a:picLocks xmlns:a="http://schemas.openxmlformats.org/drawingml/2006/main" noChangeAspect="1"/>
          </p:cNvPicPr>
          <p:nvPr/>
        </p:nvPicPr>
        <p:blipFill>
          <a:blip xmlns:r="http://schemas.openxmlformats.org/officeDocument/2006/relationships" xmlns:a="http://schemas.openxmlformats.org/drawingml/2006/main" r:embed="R3c1a4cce84484dc2"/>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34246BD-B1A9-431E-8034-2FE877BD1B42}"/>
              </a:ext>
            </a:extLst>
          </p:cNvPr>
          <p:cNvSpPr>
            <a:spLocks xmlns:a="http://schemas.openxmlformats.org/drawingml/2006/main" noGrp="1"/>
          </p:cNvSpPr>
          <p:nvPr/>
        </p:nvSpPr>
        <p:spPr>
          <a:xfrm xmlns:a="http://schemas.openxmlformats.org/drawingml/2006/main">
            <a:off x="609600" y="1619250"/>
            <a:ext cx="638175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4350" b="1">
                <a:solidFill>
                  <a:srgbClr val="FFFFFF"/>
                </a:solidFill>
              </a:defRPr>
            </a:defPPr>
            <a:lvl1pPr>
              <a:defRPr sz="4350" b="1">
                <a:solidFill>
                  <a:srgbClr val="FFFFFF"/>
                </a:solidFill>
              </a:defRPr>
            </a:lvl1pPr>
            <a:lvl2pPr>
              <a:defRPr sz="4350" b="1">
                <a:solidFill>
                  <a:srgbClr val="FFFFFF"/>
                </a:solidFill>
              </a:defRPr>
            </a:lvl2pPr>
            <a:lvl3pPr>
              <a:defRPr sz="4350" b="1">
                <a:solidFill>
                  <a:srgbClr val="FFFFFF"/>
                </a:solidFill>
              </a:defRPr>
            </a:lvl3pPr>
            <a:lvl4pPr>
              <a:defRPr sz="4350" b="1">
                <a:solidFill>
                  <a:srgbClr val="FFFFFF"/>
                </a:solidFill>
              </a:defRPr>
            </a:lvl4pPr>
            <a:lvl5pPr>
              <a:defRPr sz="4350" b="1">
                <a:solidFill>
                  <a:srgbClr val="FFFFFF"/>
                </a:solidFill>
              </a:defRPr>
            </a:lvl5pPr>
            <a:lvl6pPr>
              <a:defRPr sz="4350" b="1">
                <a:solidFill>
                  <a:srgbClr val="FFFFFF"/>
                </a:solidFill>
              </a:defRPr>
            </a:lvl6pPr>
            <a:lvl7pPr>
              <a:defRPr sz="4350" b="1">
                <a:solidFill>
                  <a:srgbClr val="FFFFFF"/>
                </a:solidFill>
              </a:defRPr>
            </a:lvl7pPr>
            <a:lvl8pPr>
              <a:defRPr sz="4350" b="1">
                <a:solidFill>
                  <a:srgbClr val="FFFFFF"/>
                </a:solidFill>
              </a:defRPr>
            </a:lvl8pPr>
            <a:lvl9pPr>
              <a:defRPr sz="4350" b="1">
                <a:solidFill>
                  <a:srgbClr val="FFFFFF"/>
                </a:solidFill>
              </a:defRPr>
            </a:lvl9pPr>
          </a:lstStyle>
          <a:p xmlns:a="http://schemas.openxmlformats.org/drawingml/2006/main">
            <a:pPr>
              <a:defRPr sz="4350" b="1">
                <a:solidFill>
                  <a:srgbClr val="FFFFFF"/>
                </a:solidFill>
              </a:defRPr>
            </a:pPr>
            <a:r>
              <a:rPr sz="4350" b="1">
                <a:solidFill>
                  <a:srgbClr val="FFFFFF"/>
                </a:solidFill>
              </a:rPr>
              <a:t>Bankers</a:t>
            </a:r>
          </a:p>
          <a:p xmlns:a="http://schemas.openxmlformats.org/drawingml/2006/main">
            <a:pPr>
              <a:defRPr sz="4350" b="1">
                <a:solidFill>
                  <a:srgbClr val="FFFFFF"/>
                </a:solidFill>
              </a:defRPr>
            </a:pPr>
            <a:r>
              <a:rPr sz="4350" b="1">
                <a:solidFill>
                  <a:srgbClr val="FFFFFF"/>
                </a:solidFill>
              </a:rPr>
              <a:t>First Choice</a:t>
            </a:r>
          </a:p>
        </p:txBody>
      </p:sp>
      <p:sp>
        <p:nvSpPr>
          <p:cNvPr id="3" name="">
            <a:extLst xmlns:a="http://schemas.openxmlformats.org/drawingml/2006/main">
              <a:ext uri="{FF2B5EF4-FFF2-40B4-BE49-F238E27FC236}">
                <a16:creationId xmlns:a16="http://schemas.microsoft.com/office/drawing/2014/main" id="{E6D7446D-5C05-4756-9675-D1AA798E84E0}"/>
              </a:ext>
            </a:extLst>
          </p:cNvPr>
          <p:cNvSpPr>
            <a:spLocks xmlns:a="http://schemas.openxmlformats.org/drawingml/2006/main" noGrp="1"/>
          </p:cNvSpPr>
          <p:nvPr/>
        </p:nvSpPr>
        <p:spPr>
          <a:xfrm xmlns:a="http://schemas.openxmlformats.org/drawingml/2006/main">
            <a:off x="647700" y="3476625"/>
            <a:ext cx="6000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0">
                <a:solidFill>
                  <a:srgbClr val="DDDFD7"/>
                </a:solidFill>
              </a:defRPr>
            </a:defPPr>
            <a:lvl1pPr>
              <a:defRPr sz="2175" b="0">
                <a:solidFill>
                  <a:srgbClr val="DDDFD7"/>
                </a:solidFill>
              </a:defRPr>
            </a:lvl1pPr>
            <a:lvl2pPr>
              <a:defRPr sz="2175" b="0">
                <a:solidFill>
                  <a:srgbClr val="DDDFD7"/>
                </a:solidFill>
              </a:defRPr>
            </a:lvl2pPr>
            <a:lvl3pPr>
              <a:defRPr sz="2175" b="0">
                <a:solidFill>
                  <a:srgbClr val="DDDFD7"/>
                </a:solidFill>
              </a:defRPr>
            </a:lvl3pPr>
            <a:lvl4pPr>
              <a:defRPr sz="2175" b="0">
                <a:solidFill>
                  <a:srgbClr val="DDDFD7"/>
                </a:solidFill>
              </a:defRPr>
            </a:lvl4pPr>
            <a:lvl5pPr>
              <a:defRPr sz="2175" b="0">
                <a:solidFill>
                  <a:srgbClr val="DDDFD7"/>
                </a:solidFill>
              </a:defRPr>
            </a:lvl5pPr>
            <a:lvl6pPr>
              <a:defRPr sz="2175" b="0">
                <a:solidFill>
                  <a:srgbClr val="DDDFD7"/>
                </a:solidFill>
              </a:defRPr>
            </a:lvl6pPr>
            <a:lvl7pPr>
              <a:defRPr sz="2175" b="0">
                <a:solidFill>
                  <a:srgbClr val="DDDFD7"/>
                </a:solidFill>
              </a:defRPr>
            </a:lvl7pPr>
            <a:lvl8pPr>
              <a:defRPr sz="2175" b="0">
                <a:solidFill>
                  <a:srgbClr val="DDDFD7"/>
                </a:solidFill>
              </a:defRPr>
            </a:lvl8pPr>
            <a:lvl9pPr>
              <a:defRPr sz="2175" b="0">
                <a:solidFill>
                  <a:srgbClr val="DDDFD7"/>
                </a:solidFill>
              </a:defRPr>
            </a:lvl9pPr>
          </a:lstStyle>
          <a:p xmlns:a="http://schemas.openxmlformats.org/drawingml/2006/main">
            <a:pPr>
              <a:defRPr sz="2175" b="0">
                <a:solidFill>
                  <a:srgbClr val="DDDFD7"/>
                </a:solidFill>
              </a:defRPr>
            </a:pPr>
            <a:r>
              <a:rPr sz="2175" b="0">
                <a:solidFill>
                  <a:srgbClr val="DDDFD7"/>
                </a:solidFill>
              </a:rPr>
              <a:t>Digital access to real project income</a:t>
            </a:r>
          </a:p>
        </p:txBody>
      </p:sp>
      <p:sp>
        <p:nvSpPr>
          <p:cNvPr id="4" name="">
            <a:extLst xmlns:a="http://schemas.openxmlformats.org/drawingml/2006/main">
              <a:ext uri="{FF2B5EF4-FFF2-40B4-BE49-F238E27FC236}">
                <a16:creationId xmlns:a16="http://schemas.microsoft.com/office/drawing/2014/main" id="{0A9864E1-0C90-4B38-9D7E-6B733BC12DFE}"/>
              </a:ext>
            </a:extLst>
          </p:cNvPr>
          <p:cNvSpPr>
            <a:spLocks xmlns:a="http://schemas.openxmlformats.org/drawingml/2006/main" noGrp="1"/>
          </p:cNvSpPr>
          <p:nvPr/>
        </p:nvSpPr>
        <p:spPr>
          <a:xfrm xmlns:a="http://schemas.openxmlformats.org/drawingml/2006/main">
            <a:off x="647700" y="5334000"/>
            <a:ext cx="6000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C3CDD1"/>
                </a:solidFill>
              </a:defRPr>
            </a:defPPr>
            <a:lvl1pPr>
              <a:defRPr sz="1350" b="0">
                <a:solidFill>
                  <a:srgbClr val="C3CDD1"/>
                </a:solidFill>
              </a:defRPr>
            </a:lvl1pPr>
            <a:lvl2pPr>
              <a:defRPr sz="1350" b="0">
                <a:solidFill>
                  <a:srgbClr val="C3CDD1"/>
                </a:solidFill>
              </a:defRPr>
            </a:lvl2pPr>
            <a:lvl3pPr>
              <a:defRPr sz="1350" b="0">
                <a:solidFill>
                  <a:srgbClr val="C3CDD1"/>
                </a:solidFill>
              </a:defRPr>
            </a:lvl3pPr>
            <a:lvl4pPr>
              <a:defRPr sz="1350" b="0">
                <a:solidFill>
                  <a:srgbClr val="C3CDD1"/>
                </a:solidFill>
              </a:defRPr>
            </a:lvl4pPr>
            <a:lvl5pPr>
              <a:defRPr sz="1350" b="0">
                <a:solidFill>
                  <a:srgbClr val="C3CDD1"/>
                </a:solidFill>
              </a:defRPr>
            </a:lvl5pPr>
            <a:lvl6pPr>
              <a:defRPr sz="1350" b="0">
                <a:solidFill>
                  <a:srgbClr val="C3CDD1"/>
                </a:solidFill>
              </a:defRPr>
            </a:lvl6pPr>
            <a:lvl7pPr>
              <a:defRPr sz="1350" b="0">
                <a:solidFill>
                  <a:srgbClr val="C3CDD1"/>
                </a:solidFill>
              </a:defRPr>
            </a:lvl7pPr>
            <a:lvl8pPr>
              <a:defRPr sz="1350" b="0">
                <a:solidFill>
                  <a:srgbClr val="C3CDD1"/>
                </a:solidFill>
              </a:defRPr>
            </a:lvl8pPr>
            <a:lvl9pPr>
              <a:defRPr sz="1350" b="0">
                <a:solidFill>
                  <a:srgbClr val="C3CDD1"/>
                </a:solidFill>
              </a:defRPr>
            </a:lvl9pPr>
          </a:lstStyle>
          <a:p xmlns:a="http://schemas.openxmlformats.org/drawingml/2006/main">
            <a:pPr>
              <a:defRPr sz="1350" b="0">
                <a:solidFill>
                  <a:srgbClr val="C3CDD1"/>
                </a:solidFill>
              </a:defRPr>
            </a:pPr>
            <a:r>
              <a:rPr sz="1350" b="0">
                <a:solidFill>
                  <a:srgbClr val="C3CDD1"/>
                </a:solidFill>
              </a:rPr>
              <a:t>Investor presentation</a:t>
            </a:r>
          </a:p>
          <a:p xmlns:a="http://schemas.openxmlformats.org/drawingml/2006/main">
            <a:pPr>
              <a:defRPr sz="1350" b="0">
                <a:solidFill>
                  <a:srgbClr val="C3CDD1"/>
                </a:solidFill>
              </a:defRPr>
            </a:pPr>
            <a:r>
              <a:rPr sz="1350" b="0">
                <a:solidFill>
                  <a:srgbClr val="C3CDD1"/>
                </a:solidFill>
              </a:rPr>
              <a:t>October 2026</a:t>
            </a:r>
          </a:p>
        </p:txBody>
      </p:sp>
    </p:spTree>
    <p:extLst>
      <p:ext uri="{BB962C8B-B14F-4D97-AF65-F5344CB8AC3E}">
        <p14:creationId xmlns:p14="http://schemas.microsoft.com/office/powerpoint/2010/main" val="1545549844"/>
      </p:ext>
    </p:extLst>
  </p:cSld>
</p:sld>
</file>

<file path=ppt/slides/slide2.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924CBC0F-86EA-440A-AD7A-5C304C59CE8C}"/>
              </a:ext>
            </a:extLst>
          </p:cNvPr>
          <p:cNvSpPr>
            <a:spLocks xmlns:a="http://schemas.openxmlformats.org/drawingml/2006/main" noGrp="1"/>
          </p:cNvSpPr>
          <p:nvPr/>
        </p:nvSpPr>
        <p:spPr>
          <a:xfrm xmlns:a="http://schemas.openxmlformats.org/drawingml/2006/main">
            <a:off x="571500" y="409575"/>
            <a:ext cx="11049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83746"/>
                </a:solidFill>
              </a:defRPr>
            </a:defPPr>
            <a:lvl1pPr>
              <a:defRPr sz="2550" b="1">
                <a:solidFill>
                  <a:srgbClr val="183746"/>
                </a:solidFill>
              </a:defRPr>
            </a:lvl1pPr>
            <a:lvl2pPr>
              <a:defRPr sz="2550" b="1">
                <a:solidFill>
                  <a:srgbClr val="183746"/>
                </a:solidFill>
              </a:defRPr>
            </a:lvl2pPr>
            <a:lvl3pPr>
              <a:defRPr sz="2550" b="1">
                <a:solidFill>
                  <a:srgbClr val="183746"/>
                </a:solidFill>
              </a:defRPr>
            </a:lvl3pPr>
            <a:lvl4pPr>
              <a:defRPr sz="2550" b="1">
                <a:solidFill>
                  <a:srgbClr val="183746"/>
                </a:solidFill>
              </a:defRPr>
            </a:lvl4pPr>
            <a:lvl5pPr>
              <a:defRPr sz="2550" b="1">
                <a:solidFill>
                  <a:srgbClr val="183746"/>
                </a:solidFill>
              </a:defRPr>
            </a:lvl5pPr>
            <a:lvl6pPr>
              <a:defRPr sz="2550" b="1">
                <a:solidFill>
                  <a:srgbClr val="183746"/>
                </a:solidFill>
              </a:defRPr>
            </a:lvl6pPr>
            <a:lvl7pPr>
              <a:defRPr sz="2550" b="1">
                <a:solidFill>
                  <a:srgbClr val="183746"/>
                </a:solidFill>
              </a:defRPr>
            </a:lvl7pPr>
            <a:lvl8pPr>
              <a:defRPr sz="2550" b="1">
                <a:solidFill>
                  <a:srgbClr val="183746"/>
                </a:solidFill>
              </a:defRPr>
            </a:lvl8pPr>
            <a:lvl9pPr>
              <a:defRPr sz="2550" b="1">
                <a:solidFill>
                  <a:srgbClr val="183746"/>
                </a:solidFill>
              </a:defRPr>
            </a:lvl9pPr>
          </a:lstStyle>
          <a:p xmlns:a="http://schemas.openxmlformats.org/drawingml/2006/main">
            <a:pPr>
              <a:defRPr sz="2550" b="1">
                <a:solidFill>
                  <a:srgbClr val="183746"/>
                </a:solidFill>
              </a:defRPr>
            </a:pPr>
            <a:r>
              <a:rPr sz="2550" b="1">
                <a:solidFill>
                  <a:srgbClr val="183746"/>
                </a:solidFill>
              </a:rPr>
              <a:t>The investment proposition</a:t>
            </a:r>
          </a:p>
        </p:txBody>
      </p:sp>
      <p:sp>
        <p:nvSpPr>
          <p:cNvPr id="2" name="">
            <a:extLst xmlns:a="http://schemas.openxmlformats.org/drawingml/2006/main">
              <a:ext uri="{FF2B5EF4-FFF2-40B4-BE49-F238E27FC236}">
                <a16:creationId xmlns:a16="http://schemas.microsoft.com/office/drawing/2014/main" id="{C120476D-8568-43F0-BEEB-54274E9F06B9}"/>
              </a:ext>
            </a:extLst>
          </p:cNvPr>
          <p:cNvSpPr>
            <a:spLocks xmlns:a="http://schemas.openxmlformats.org/drawingml/2006/main" noGrp="1"/>
          </p:cNvSpPr>
          <p:nvPr/>
        </p:nvSpPr>
        <p:spPr>
          <a:xfrm xmlns:a="http://schemas.openxmlformats.org/drawingml/2006/main">
            <a:off x="571500" y="6410325"/>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63747C"/>
                </a:solidFill>
              </a:defRPr>
            </a:defPPr>
            <a:lvl1pPr>
              <a:defRPr sz="900" b="0">
                <a:solidFill>
                  <a:srgbClr val="63747C"/>
                </a:solidFill>
              </a:defRPr>
            </a:lvl1pPr>
            <a:lvl2pPr>
              <a:defRPr sz="900" b="0">
                <a:solidFill>
                  <a:srgbClr val="63747C"/>
                </a:solidFill>
              </a:defRPr>
            </a:lvl2pPr>
            <a:lvl3pPr>
              <a:defRPr sz="900" b="0">
                <a:solidFill>
                  <a:srgbClr val="63747C"/>
                </a:solidFill>
              </a:defRPr>
            </a:lvl3pPr>
            <a:lvl4pPr>
              <a:defRPr sz="900" b="0">
                <a:solidFill>
                  <a:srgbClr val="63747C"/>
                </a:solidFill>
              </a:defRPr>
            </a:lvl4pPr>
            <a:lvl5pPr>
              <a:defRPr sz="900" b="0">
                <a:solidFill>
                  <a:srgbClr val="63747C"/>
                </a:solidFill>
              </a:defRPr>
            </a:lvl5pPr>
            <a:lvl6pPr>
              <a:defRPr sz="900" b="0">
                <a:solidFill>
                  <a:srgbClr val="63747C"/>
                </a:solidFill>
              </a:defRPr>
            </a:lvl6pPr>
            <a:lvl7pPr>
              <a:defRPr sz="900" b="0">
                <a:solidFill>
                  <a:srgbClr val="63747C"/>
                </a:solidFill>
              </a:defRPr>
            </a:lvl7pPr>
            <a:lvl8pPr>
              <a:defRPr sz="900" b="0">
                <a:solidFill>
                  <a:srgbClr val="63747C"/>
                </a:solidFill>
              </a:defRPr>
            </a:lvl8pPr>
            <a:lvl9pPr>
              <a:defRPr sz="900" b="0">
                <a:solidFill>
                  <a:srgbClr val="63747C"/>
                </a:solidFill>
              </a:defRPr>
            </a:lvl9pPr>
          </a:lstStyle>
          <a:p xmlns:a="http://schemas.openxmlformats.org/drawingml/2006/main">
            <a:pPr>
              <a:defRPr sz="900" b="0">
                <a:solidFill>
                  <a:srgbClr val="63747C"/>
                </a:solidFill>
              </a:defRPr>
            </a:pPr>
            <a:r>
              <a:rPr sz="900" b="0">
                <a:solidFill>
                  <a:srgbClr val="63747C"/>
                </a:solidFill>
              </a:rPr>
              <a:t>BANKERS FIRST CHOICE</a:t>
            </a:r>
          </a:p>
        </p:txBody>
      </p:sp>
      <p:sp>
        <p:nvSpPr>
          <p:cNvPr id="3" name="">
            <a:extLst xmlns:a="http://schemas.openxmlformats.org/drawingml/2006/main">
              <a:ext uri="{FF2B5EF4-FFF2-40B4-BE49-F238E27FC236}">
                <a16:creationId xmlns:a16="http://schemas.microsoft.com/office/drawing/2014/main" id="{CC6538DD-D0EA-4BC2-830F-EE0E00BC77DA}"/>
              </a:ext>
            </a:extLst>
          </p:cNvPr>
          <p:cNvSpPr>
            <a:spLocks xmlns:a="http://schemas.openxmlformats.org/drawingml/2006/main" noGrp="1"/>
          </p:cNvSpPr>
          <p:nvPr/>
        </p:nvSpPr>
        <p:spPr>
          <a:xfrm xmlns:a="http://schemas.openxmlformats.org/drawingml/2006/main">
            <a:off x="11182350" y="638175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63747C"/>
                </a:solidFill>
              </a:defRPr>
            </a:defPPr>
            <a:lvl1pPr>
              <a:defRPr sz="975" b="0">
                <a:solidFill>
                  <a:srgbClr val="63747C"/>
                </a:solidFill>
              </a:defRPr>
            </a:lvl1pPr>
            <a:lvl2pPr>
              <a:defRPr sz="975" b="0">
                <a:solidFill>
                  <a:srgbClr val="63747C"/>
                </a:solidFill>
              </a:defRPr>
            </a:lvl2pPr>
            <a:lvl3pPr>
              <a:defRPr sz="975" b="0">
                <a:solidFill>
                  <a:srgbClr val="63747C"/>
                </a:solidFill>
              </a:defRPr>
            </a:lvl3pPr>
            <a:lvl4pPr>
              <a:defRPr sz="975" b="0">
                <a:solidFill>
                  <a:srgbClr val="63747C"/>
                </a:solidFill>
              </a:defRPr>
            </a:lvl4pPr>
            <a:lvl5pPr>
              <a:defRPr sz="975" b="0">
                <a:solidFill>
                  <a:srgbClr val="63747C"/>
                </a:solidFill>
              </a:defRPr>
            </a:lvl5pPr>
            <a:lvl6pPr>
              <a:defRPr sz="975" b="0">
                <a:solidFill>
                  <a:srgbClr val="63747C"/>
                </a:solidFill>
              </a:defRPr>
            </a:lvl6pPr>
            <a:lvl7pPr>
              <a:defRPr sz="975" b="0">
                <a:solidFill>
                  <a:srgbClr val="63747C"/>
                </a:solidFill>
              </a:defRPr>
            </a:lvl7pPr>
            <a:lvl8pPr>
              <a:defRPr sz="975" b="0">
                <a:solidFill>
                  <a:srgbClr val="63747C"/>
                </a:solidFill>
              </a:defRPr>
            </a:lvl8pPr>
            <a:lvl9pPr>
              <a:defRPr sz="975" b="0">
                <a:solidFill>
                  <a:srgbClr val="63747C"/>
                </a:solidFill>
              </a:defRPr>
            </a:lvl9pPr>
          </a:lstStyle>
          <a:p xmlns:a="http://schemas.openxmlformats.org/drawingml/2006/main">
            <a:pPr>
              <a:defRPr sz="975" b="0">
                <a:solidFill>
                  <a:srgbClr val="63747C"/>
                </a:solidFill>
              </a:defRPr>
            </a:pPr>
            <a:r>
              <a:rPr sz="975" b="0">
                <a:solidFill>
                  <a:srgbClr val="63747C"/>
                </a:solidFill>
              </a:rPr>
              <a:t>02</a:t>
            </a:r>
          </a:p>
        </p:txBody>
      </p:sp>
      <p:sp>
        <p:nvSpPr>
          <p:cNvPr id="4" name="">
            <a:extLst xmlns:a="http://schemas.openxmlformats.org/drawingml/2006/main">
              <a:ext uri="{FF2B5EF4-FFF2-40B4-BE49-F238E27FC236}">
                <a16:creationId xmlns:a16="http://schemas.microsoft.com/office/drawing/2014/main" id="{B4D6415A-85EF-4F2B-92F3-B897C9ECE01E}"/>
              </a:ext>
            </a:extLst>
          </p:cNvPr>
          <p:cNvSpPr>
            <a:spLocks xmlns:a="http://schemas.openxmlformats.org/drawingml/2006/main" noGrp="1"/>
          </p:cNvSpPr>
          <p:nvPr/>
        </p:nvSpPr>
        <p:spPr>
          <a:xfrm xmlns:a="http://schemas.openxmlformats.org/drawingml/2006/main">
            <a:off x="571500" y="1447800"/>
            <a:ext cx="10668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775" b="1">
                <a:solidFill>
                  <a:srgbClr val="183746"/>
                </a:solidFill>
              </a:defRPr>
            </a:defPPr>
            <a:lvl1pPr>
              <a:defRPr sz="2775" b="1">
                <a:solidFill>
                  <a:srgbClr val="183746"/>
                </a:solidFill>
              </a:defRPr>
            </a:lvl1pPr>
            <a:lvl2pPr>
              <a:defRPr sz="2775" b="1">
                <a:solidFill>
                  <a:srgbClr val="183746"/>
                </a:solidFill>
              </a:defRPr>
            </a:lvl2pPr>
            <a:lvl3pPr>
              <a:defRPr sz="2775" b="1">
                <a:solidFill>
                  <a:srgbClr val="183746"/>
                </a:solidFill>
              </a:defRPr>
            </a:lvl3pPr>
            <a:lvl4pPr>
              <a:defRPr sz="2775" b="1">
                <a:solidFill>
                  <a:srgbClr val="183746"/>
                </a:solidFill>
              </a:defRPr>
            </a:lvl4pPr>
            <a:lvl5pPr>
              <a:defRPr sz="2775" b="1">
                <a:solidFill>
                  <a:srgbClr val="183746"/>
                </a:solidFill>
              </a:defRPr>
            </a:lvl5pPr>
            <a:lvl6pPr>
              <a:defRPr sz="2775" b="1">
                <a:solidFill>
                  <a:srgbClr val="183746"/>
                </a:solidFill>
              </a:defRPr>
            </a:lvl6pPr>
            <a:lvl7pPr>
              <a:defRPr sz="2775" b="1">
                <a:solidFill>
                  <a:srgbClr val="183746"/>
                </a:solidFill>
              </a:defRPr>
            </a:lvl7pPr>
            <a:lvl8pPr>
              <a:defRPr sz="2775" b="1">
                <a:solidFill>
                  <a:srgbClr val="183746"/>
                </a:solidFill>
              </a:defRPr>
            </a:lvl8pPr>
            <a:lvl9pPr>
              <a:defRPr sz="2775" b="1">
                <a:solidFill>
                  <a:srgbClr val="183746"/>
                </a:solidFill>
              </a:defRPr>
            </a:lvl9pPr>
          </a:lstStyle>
          <a:p xmlns:a="http://schemas.openxmlformats.org/drawingml/2006/main">
            <a:pPr>
              <a:defRPr sz="2775" b="1">
                <a:solidFill>
                  <a:srgbClr val="183746"/>
                </a:solidFill>
              </a:defRPr>
            </a:pPr>
            <a:r>
              <a:rPr sz="2775" b="1">
                <a:solidFill>
                  <a:srgbClr val="183746"/>
                </a:solidFill>
              </a:rPr>
              <a:t>Everyday investors fund productive assets</a:t>
            </a:r>
          </a:p>
          <a:p xmlns:a="http://schemas.openxmlformats.org/drawingml/2006/main">
            <a:pPr>
              <a:defRPr sz="2775" b="1">
                <a:solidFill>
                  <a:srgbClr val="183746"/>
                </a:solidFill>
              </a:defRPr>
            </a:pPr>
            <a:r>
              <a:rPr sz="2775" b="1">
                <a:solidFill>
                  <a:srgbClr val="183746"/>
                </a:solidFill>
              </a:rPr>
              <a:t>through a familiar dollar-based experience</a:t>
            </a:r>
          </a:p>
        </p:txBody>
      </p:sp>
      <p:sp>
        <p:nvSpPr>
          <p:cNvPr id="5" name="">
            <a:extLst xmlns:a="http://schemas.openxmlformats.org/drawingml/2006/main">
              <a:ext uri="{FF2B5EF4-FFF2-40B4-BE49-F238E27FC236}">
                <a16:creationId xmlns:a16="http://schemas.microsoft.com/office/drawing/2014/main" id="{FD1CABD0-4795-4457-9B3A-5BF26EDD9BDA}"/>
              </a:ext>
            </a:extLst>
          </p:cNvPr>
          <p:cNvSpPr>
            <a:spLocks xmlns:a="http://schemas.openxmlformats.org/drawingml/2006/main" noGrp="1"/>
          </p:cNvSpPr>
          <p:nvPr/>
        </p:nvSpPr>
        <p:spPr>
          <a:xfrm xmlns:a="http://schemas.openxmlformats.org/drawingml/2006/main">
            <a:off x="571500" y="2781300"/>
            <a:ext cx="105727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63747C"/>
                </a:solidFill>
              </a:defRPr>
            </a:defPPr>
            <a:lvl1pPr>
              <a:defRPr sz="2025" b="0">
                <a:solidFill>
                  <a:srgbClr val="63747C"/>
                </a:solidFill>
              </a:defRPr>
            </a:lvl1pPr>
            <a:lvl2pPr>
              <a:defRPr sz="2025" b="0">
                <a:solidFill>
                  <a:srgbClr val="63747C"/>
                </a:solidFill>
              </a:defRPr>
            </a:lvl2pPr>
            <a:lvl3pPr>
              <a:defRPr sz="2025" b="0">
                <a:solidFill>
                  <a:srgbClr val="63747C"/>
                </a:solidFill>
              </a:defRPr>
            </a:lvl3pPr>
            <a:lvl4pPr>
              <a:defRPr sz="2025" b="0">
                <a:solidFill>
                  <a:srgbClr val="63747C"/>
                </a:solidFill>
              </a:defRPr>
            </a:lvl4pPr>
            <a:lvl5pPr>
              <a:defRPr sz="2025" b="0">
                <a:solidFill>
                  <a:srgbClr val="63747C"/>
                </a:solidFill>
              </a:defRPr>
            </a:lvl5pPr>
            <a:lvl6pPr>
              <a:defRPr sz="2025" b="0">
                <a:solidFill>
                  <a:srgbClr val="63747C"/>
                </a:solidFill>
              </a:defRPr>
            </a:lvl6pPr>
            <a:lvl7pPr>
              <a:defRPr sz="2025" b="0">
                <a:solidFill>
                  <a:srgbClr val="63747C"/>
                </a:solidFill>
              </a:defRPr>
            </a:lvl7pPr>
            <a:lvl8pPr>
              <a:defRPr sz="2025" b="0">
                <a:solidFill>
                  <a:srgbClr val="63747C"/>
                </a:solidFill>
              </a:defRPr>
            </a:lvl8pPr>
            <a:lvl9pPr>
              <a:defRPr sz="2025" b="0">
                <a:solidFill>
                  <a:srgbClr val="63747C"/>
                </a:solidFill>
              </a:defRPr>
            </a:lvl9pPr>
          </a:lstStyle>
          <a:p xmlns:a="http://schemas.openxmlformats.org/drawingml/2006/main">
            <a:pPr>
              <a:defRPr sz="2025" b="0">
                <a:solidFill>
                  <a:srgbClr val="63747C"/>
                </a:solidFill>
              </a:defRPr>
            </a:pPr>
            <a:r>
              <a:rPr sz="2025" b="0">
                <a:solidFill>
                  <a:srgbClr val="63747C"/>
                </a:solidFill>
              </a:rPr>
              <a:t>B1C earns fees for arranging and servicing projects.</a:t>
            </a:r>
          </a:p>
          <a:p xmlns:a="http://schemas.openxmlformats.org/drawingml/2006/main">
            <a:pPr>
              <a:defRPr sz="2025" b="0">
                <a:solidFill>
                  <a:srgbClr val="63747C"/>
                </a:solidFill>
              </a:defRPr>
            </a:pPr>
            <a:r>
              <a:rPr sz="2025" b="0">
                <a:solidFill>
                  <a:srgbClr val="63747C"/>
                </a:solidFill>
              </a:rPr>
              <a:t>Project cash flow supplies investor income.</a:t>
            </a:r>
          </a:p>
        </p:txBody>
      </p:sp>
      <p:sp>
        <p:nvSpPr>
          <p:cNvPr id="6" name="">
            <a:extLst xmlns:a="http://schemas.openxmlformats.org/drawingml/2006/main">
              <a:ext uri="{FF2B5EF4-FFF2-40B4-BE49-F238E27FC236}">
                <a16:creationId xmlns:a16="http://schemas.microsoft.com/office/drawing/2014/main" id="{18C59018-0818-4DE3-9E9D-9B7EC3E096D0}"/>
              </a:ext>
            </a:extLst>
          </p:cNvPr>
          <p:cNvSpPr>
            <a:spLocks xmlns:a="http://schemas.openxmlformats.org/drawingml/2006/main" noGrp="1"/>
          </p:cNvSpPr>
          <p:nvPr/>
        </p:nvSpPr>
        <p:spPr>
          <a:xfrm xmlns:a="http://schemas.openxmlformats.org/drawingml/2006/main">
            <a:off x="571500" y="4124325"/>
            <a:ext cx="333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675" b="1">
                <a:solidFill>
                  <a:srgbClr val="247D82"/>
                </a:solidFill>
              </a:defRPr>
            </a:defPPr>
            <a:lvl1pPr>
              <a:defRPr sz="3675" b="1">
                <a:solidFill>
                  <a:srgbClr val="247D82"/>
                </a:solidFill>
              </a:defRPr>
            </a:lvl1pPr>
            <a:lvl2pPr>
              <a:defRPr sz="3675" b="1">
                <a:solidFill>
                  <a:srgbClr val="247D82"/>
                </a:solidFill>
              </a:defRPr>
            </a:lvl2pPr>
            <a:lvl3pPr>
              <a:defRPr sz="3675" b="1">
                <a:solidFill>
                  <a:srgbClr val="247D82"/>
                </a:solidFill>
              </a:defRPr>
            </a:lvl3pPr>
            <a:lvl4pPr>
              <a:defRPr sz="3675" b="1">
                <a:solidFill>
                  <a:srgbClr val="247D82"/>
                </a:solidFill>
              </a:defRPr>
            </a:lvl4pPr>
            <a:lvl5pPr>
              <a:defRPr sz="3675" b="1">
                <a:solidFill>
                  <a:srgbClr val="247D82"/>
                </a:solidFill>
              </a:defRPr>
            </a:lvl5pPr>
            <a:lvl6pPr>
              <a:defRPr sz="3675" b="1">
                <a:solidFill>
                  <a:srgbClr val="247D82"/>
                </a:solidFill>
              </a:defRPr>
            </a:lvl6pPr>
            <a:lvl7pPr>
              <a:defRPr sz="3675" b="1">
                <a:solidFill>
                  <a:srgbClr val="247D82"/>
                </a:solidFill>
              </a:defRPr>
            </a:lvl7pPr>
            <a:lvl8pPr>
              <a:defRPr sz="3675" b="1">
                <a:solidFill>
                  <a:srgbClr val="247D82"/>
                </a:solidFill>
              </a:defRPr>
            </a:lvl8pPr>
            <a:lvl9pPr>
              <a:defRPr sz="3675" b="1">
                <a:solidFill>
                  <a:srgbClr val="247D82"/>
                </a:solidFill>
              </a:defRPr>
            </a:lvl9pPr>
          </a:lstStyle>
          <a:p xmlns:a="http://schemas.openxmlformats.org/drawingml/2006/main">
            <a:pPr>
              <a:defRPr sz="3675" b="1">
                <a:solidFill>
                  <a:srgbClr val="247D82"/>
                </a:solidFill>
              </a:defRPr>
            </a:pPr>
            <a:r>
              <a:rPr sz="3675" b="1">
                <a:solidFill>
                  <a:srgbClr val="247D82"/>
                </a:solidFill>
              </a:rPr>
              <a:t>$1.25M</a:t>
            </a:r>
          </a:p>
        </p:txBody>
      </p:sp>
      <p:sp>
        <p:nvSpPr>
          <p:cNvPr id="7" name="">
            <a:extLst xmlns:a="http://schemas.openxmlformats.org/drawingml/2006/main">
              <a:ext uri="{FF2B5EF4-FFF2-40B4-BE49-F238E27FC236}">
                <a16:creationId xmlns:a16="http://schemas.microsoft.com/office/drawing/2014/main" id="{8C89B06D-59F4-48AB-971E-1D7EE6D66884}"/>
              </a:ext>
            </a:extLst>
          </p:cNvPr>
          <p:cNvSpPr>
            <a:spLocks xmlns:a="http://schemas.openxmlformats.org/drawingml/2006/main" noGrp="1"/>
          </p:cNvSpPr>
          <p:nvPr/>
        </p:nvSpPr>
        <p:spPr>
          <a:xfrm xmlns:a="http://schemas.openxmlformats.org/drawingml/2006/main">
            <a:off x="571500" y="4867275"/>
            <a:ext cx="3333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3746"/>
                </a:solidFill>
              </a:defRPr>
            </a:defPPr>
            <a:lvl1pPr>
              <a:defRPr sz="1650" b="0">
                <a:solidFill>
                  <a:srgbClr val="183746"/>
                </a:solidFill>
              </a:defRPr>
            </a:lvl1pPr>
            <a:lvl2pPr>
              <a:defRPr sz="1650" b="0">
                <a:solidFill>
                  <a:srgbClr val="183746"/>
                </a:solidFill>
              </a:defRPr>
            </a:lvl2pPr>
            <a:lvl3pPr>
              <a:defRPr sz="1650" b="0">
                <a:solidFill>
                  <a:srgbClr val="183746"/>
                </a:solidFill>
              </a:defRPr>
            </a:lvl3pPr>
            <a:lvl4pPr>
              <a:defRPr sz="1650" b="0">
                <a:solidFill>
                  <a:srgbClr val="183746"/>
                </a:solidFill>
              </a:defRPr>
            </a:lvl4pPr>
            <a:lvl5pPr>
              <a:defRPr sz="1650" b="0">
                <a:solidFill>
                  <a:srgbClr val="183746"/>
                </a:solidFill>
              </a:defRPr>
            </a:lvl5pPr>
            <a:lvl6pPr>
              <a:defRPr sz="1650" b="0">
                <a:solidFill>
                  <a:srgbClr val="183746"/>
                </a:solidFill>
              </a:defRPr>
            </a:lvl6pPr>
            <a:lvl7pPr>
              <a:defRPr sz="1650" b="0">
                <a:solidFill>
                  <a:srgbClr val="183746"/>
                </a:solidFill>
              </a:defRPr>
            </a:lvl7pPr>
            <a:lvl8pPr>
              <a:defRPr sz="1650" b="0">
                <a:solidFill>
                  <a:srgbClr val="183746"/>
                </a:solidFill>
              </a:defRPr>
            </a:lvl8pPr>
            <a:lvl9pPr>
              <a:defRPr sz="1650" b="0">
                <a:solidFill>
                  <a:srgbClr val="183746"/>
                </a:solidFill>
              </a:defRPr>
            </a:lvl9pPr>
          </a:lstStyle>
          <a:p xmlns:a="http://schemas.openxmlformats.org/drawingml/2006/main">
            <a:pPr>
              <a:defRPr sz="1650" b="0">
                <a:solidFill>
                  <a:srgbClr val="183746"/>
                </a:solidFill>
              </a:defRPr>
            </a:pPr>
            <a:r>
              <a:rPr sz="1650" b="0">
                <a:solidFill>
                  <a:srgbClr val="183746"/>
                </a:solidFill>
              </a:rPr>
              <a:t>Proposed company equity raise</a:t>
            </a:r>
          </a:p>
        </p:txBody>
      </p:sp>
      <p:sp>
        <p:nvSpPr>
          <p:cNvPr id="8" name="">
            <a:extLst xmlns:a="http://schemas.openxmlformats.org/drawingml/2006/main">
              <a:ext uri="{FF2B5EF4-FFF2-40B4-BE49-F238E27FC236}">
                <a16:creationId xmlns:a16="http://schemas.microsoft.com/office/drawing/2014/main" id="{B57209D4-0141-4021-B6E0-C978AFBD52EE}"/>
              </a:ext>
            </a:extLst>
          </p:cNvPr>
          <p:cNvSpPr>
            <a:spLocks xmlns:a="http://schemas.openxmlformats.org/drawingml/2006/main" noGrp="1"/>
          </p:cNvSpPr>
          <p:nvPr/>
        </p:nvSpPr>
        <p:spPr>
          <a:xfrm xmlns:a="http://schemas.openxmlformats.org/drawingml/2006/main">
            <a:off x="4476750" y="4124325"/>
            <a:ext cx="285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675" b="1">
                <a:solidFill>
                  <a:srgbClr val="247D82"/>
                </a:solidFill>
              </a:defRPr>
            </a:defPPr>
            <a:lvl1pPr>
              <a:defRPr sz="3675" b="1">
                <a:solidFill>
                  <a:srgbClr val="247D82"/>
                </a:solidFill>
              </a:defRPr>
            </a:lvl1pPr>
            <a:lvl2pPr>
              <a:defRPr sz="3675" b="1">
                <a:solidFill>
                  <a:srgbClr val="247D82"/>
                </a:solidFill>
              </a:defRPr>
            </a:lvl2pPr>
            <a:lvl3pPr>
              <a:defRPr sz="3675" b="1">
                <a:solidFill>
                  <a:srgbClr val="247D82"/>
                </a:solidFill>
              </a:defRPr>
            </a:lvl3pPr>
            <a:lvl4pPr>
              <a:defRPr sz="3675" b="1">
                <a:solidFill>
                  <a:srgbClr val="247D82"/>
                </a:solidFill>
              </a:defRPr>
            </a:lvl4pPr>
            <a:lvl5pPr>
              <a:defRPr sz="3675" b="1">
                <a:solidFill>
                  <a:srgbClr val="247D82"/>
                </a:solidFill>
              </a:defRPr>
            </a:lvl5pPr>
            <a:lvl6pPr>
              <a:defRPr sz="3675" b="1">
                <a:solidFill>
                  <a:srgbClr val="247D82"/>
                </a:solidFill>
              </a:defRPr>
            </a:lvl6pPr>
            <a:lvl7pPr>
              <a:defRPr sz="3675" b="1">
                <a:solidFill>
                  <a:srgbClr val="247D82"/>
                </a:solidFill>
              </a:defRPr>
            </a:lvl7pPr>
            <a:lvl8pPr>
              <a:defRPr sz="3675" b="1">
                <a:solidFill>
                  <a:srgbClr val="247D82"/>
                </a:solidFill>
              </a:defRPr>
            </a:lvl8pPr>
            <a:lvl9pPr>
              <a:defRPr sz="3675" b="1">
                <a:solidFill>
                  <a:srgbClr val="247D82"/>
                </a:solidFill>
              </a:defRPr>
            </a:lvl9pPr>
          </a:lstStyle>
          <a:p xmlns:a="http://schemas.openxmlformats.org/drawingml/2006/main">
            <a:pPr>
              <a:defRPr sz="3675" b="1">
                <a:solidFill>
                  <a:srgbClr val="247D82"/>
                </a:solidFill>
              </a:defRPr>
            </a:pPr>
            <a:r>
              <a:rPr sz="3675" b="1">
                <a:solidFill>
                  <a:srgbClr val="247D82"/>
                </a:solidFill>
              </a:rPr>
              <a:t>8.5%</a:t>
            </a:r>
          </a:p>
        </p:txBody>
      </p:sp>
      <p:sp>
        <p:nvSpPr>
          <p:cNvPr id="9" name="">
            <a:extLst xmlns:a="http://schemas.openxmlformats.org/drawingml/2006/main">
              <a:ext uri="{FF2B5EF4-FFF2-40B4-BE49-F238E27FC236}">
                <a16:creationId xmlns:a16="http://schemas.microsoft.com/office/drawing/2014/main" id="{5A3F808C-94C6-4D78-B1F4-7523F982D539}"/>
              </a:ext>
            </a:extLst>
          </p:cNvPr>
          <p:cNvSpPr>
            <a:spLocks xmlns:a="http://schemas.openxmlformats.org/drawingml/2006/main" noGrp="1"/>
          </p:cNvSpPr>
          <p:nvPr/>
        </p:nvSpPr>
        <p:spPr>
          <a:xfrm xmlns:a="http://schemas.openxmlformats.org/drawingml/2006/main">
            <a:off x="4476750" y="4867275"/>
            <a:ext cx="285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3746"/>
                </a:solidFill>
              </a:defRPr>
            </a:defPPr>
            <a:lvl1pPr>
              <a:defRPr sz="1650" b="0">
                <a:solidFill>
                  <a:srgbClr val="183746"/>
                </a:solidFill>
              </a:defRPr>
            </a:lvl1pPr>
            <a:lvl2pPr>
              <a:defRPr sz="1650" b="0">
                <a:solidFill>
                  <a:srgbClr val="183746"/>
                </a:solidFill>
              </a:defRPr>
            </a:lvl2pPr>
            <a:lvl3pPr>
              <a:defRPr sz="1650" b="0">
                <a:solidFill>
                  <a:srgbClr val="183746"/>
                </a:solidFill>
              </a:defRPr>
            </a:lvl3pPr>
            <a:lvl4pPr>
              <a:defRPr sz="1650" b="0">
                <a:solidFill>
                  <a:srgbClr val="183746"/>
                </a:solidFill>
              </a:defRPr>
            </a:lvl4pPr>
            <a:lvl5pPr>
              <a:defRPr sz="1650" b="0">
                <a:solidFill>
                  <a:srgbClr val="183746"/>
                </a:solidFill>
              </a:defRPr>
            </a:lvl5pPr>
            <a:lvl6pPr>
              <a:defRPr sz="1650" b="0">
                <a:solidFill>
                  <a:srgbClr val="183746"/>
                </a:solidFill>
              </a:defRPr>
            </a:lvl6pPr>
            <a:lvl7pPr>
              <a:defRPr sz="1650" b="0">
                <a:solidFill>
                  <a:srgbClr val="183746"/>
                </a:solidFill>
              </a:defRPr>
            </a:lvl7pPr>
            <a:lvl8pPr>
              <a:defRPr sz="1650" b="0">
                <a:solidFill>
                  <a:srgbClr val="183746"/>
                </a:solidFill>
              </a:defRPr>
            </a:lvl8pPr>
            <a:lvl9pPr>
              <a:defRPr sz="1650" b="0">
                <a:solidFill>
                  <a:srgbClr val="183746"/>
                </a:solidFill>
              </a:defRPr>
            </a:lvl9pPr>
          </a:lstStyle>
          <a:p xmlns:a="http://schemas.openxmlformats.org/drawingml/2006/main">
            <a:pPr>
              <a:defRPr sz="1650" b="0">
                <a:solidFill>
                  <a:srgbClr val="183746"/>
                </a:solidFill>
              </a:defRPr>
            </a:pPr>
            <a:r>
              <a:rPr sz="1650" b="0">
                <a:solidFill>
                  <a:srgbClr val="183746"/>
                </a:solidFill>
              </a:rPr>
              <a:t>Modeled net project income</a:t>
            </a:r>
          </a:p>
        </p:txBody>
      </p:sp>
      <p:sp>
        <p:nvSpPr>
          <p:cNvPr id="10" name="">
            <a:extLst xmlns:a="http://schemas.openxmlformats.org/drawingml/2006/main">
              <a:ext uri="{FF2B5EF4-FFF2-40B4-BE49-F238E27FC236}">
                <a16:creationId xmlns:a16="http://schemas.microsoft.com/office/drawing/2014/main" id="{BC10E33C-8AEE-4DD5-8972-83DAFCA3CA8C}"/>
              </a:ext>
            </a:extLst>
          </p:cNvPr>
          <p:cNvSpPr>
            <a:spLocks xmlns:a="http://schemas.openxmlformats.org/drawingml/2006/main" noGrp="1"/>
          </p:cNvSpPr>
          <p:nvPr/>
        </p:nvSpPr>
        <p:spPr>
          <a:xfrm xmlns:a="http://schemas.openxmlformats.org/drawingml/2006/main">
            <a:off x="8286750" y="4124325"/>
            <a:ext cx="285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675" b="1">
                <a:solidFill>
                  <a:srgbClr val="247D82"/>
                </a:solidFill>
              </a:defRPr>
            </a:defPPr>
            <a:lvl1pPr>
              <a:defRPr sz="3675" b="1">
                <a:solidFill>
                  <a:srgbClr val="247D82"/>
                </a:solidFill>
              </a:defRPr>
            </a:lvl1pPr>
            <a:lvl2pPr>
              <a:defRPr sz="3675" b="1">
                <a:solidFill>
                  <a:srgbClr val="247D82"/>
                </a:solidFill>
              </a:defRPr>
            </a:lvl2pPr>
            <a:lvl3pPr>
              <a:defRPr sz="3675" b="1">
                <a:solidFill>
                  <a:srgbClr val="247D82"/>
                </a:solidFill>
              </a:defRPr>
            </a:lvl3pPr>
            <a:lvl4pPr>
              <a:defRPr sz="3675" b="1">
                <a:solidFill>
                  <a:srgbClr val="247D82"/>
                </a:solidFill>
              </a:defRPr>
            </a:lvl4pPr>
            <a:lvl5pPr>
              <a:defRPr sz="3675" b="1">
                <a:solidFill>
                  <a:srgbClr val="247D82"/>
                </a:solidFill>
              </a:defRPr>
            </a:lvl5pPr>
            <a:lvl6pPr>
              <a:defRPr sz="3675" b="1">
                <a:solidFill>
                  <a:srgbClr val="247D82"/>
                </a:solidFill>
              </a:defRPr>
            </a:lvl6pPr>
            <a:lvl7pPr>
              <a:defRPr sz="3675" b="1">
                <a:solidFill>
                  <a:srgbClr val="247D82"/>
                </a:solidFill>
              </a:defRPr>
            </a:lvl7pPr>
            <a:lvl8pPr>
              <a:defRPr sz="3675" b="1">
                <a:solidFill>
                  <a:srgbClr val="247D82"/>
                </a:solidFill>
              </a:defRPr>
            </a:lvl8pPr>
            <a:lvl9pPr>
              <a:defRPr sz="3675" b="1">
                <a:solidFill>
                  <a:srgbClr val="247D82"/>
                </a:solidFill>
              </a:defRPr>
            </a:lvl9pPr>
          </a:lstStyle>
          <a:p xmlns:a="http://schemas.openxmlformats.org/drawingml/2006/main">
            <a:pPr>
              <a:defRPr sz="3675" b="1">
                <a:solidFill>
                  <a:srgbClr val="247D82"/>
                </a:solidFill>
              </a:defRPr>
            </a:pPr>
            <a:r>
              <a:rPr sz="3675" b="1">
                <a:solidFill>
                  <a:srgbClr val="247D82"/>
                </a:solidFill>
              </a:rPr>
              <a:t>2029</a:t>
            </a:r>
          </a:p>
        </p:txBody>
      </p:sp>
      <p:sp>
        <p:nvSpPr>
          <p:cNvPr id="11" name="">
            <a:extLst xmlns:a="http://schemas.openxmlformats.org/drawingml/2006/main">
              <a:ext uri="{FF2B5EF4-FFF2-40B4-BE49-F238E27FC236}">
                <a16:creationId xmlns:a16="http://schemas.microsoft.com/office/drawing/2014/main" id="{33D3529F-BBCA-42DB-AE99-F9D92EB471E7}"/>
              </a:ext>
            </a:extLst>
          </p:cNvPr>
          <p:cNvSpPr>
            <a:spLocks xmlns:a="http://schemas.openxmlformats.org/drawingml/2006/main" noGrp="1"/>
          </p:cNvSpPr>
          <p:nvPr/>
        </p:nvSpPr>
        <p:spPr>
          <a:xfrm xmlns:a="http://schemas.openxmlformats.org/drawingml/2006/main">
            <a:off x="8286750" y="4867275"/>
            <a:ext cx="285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3746"/>
                </a:solidFill>
              </a:defRPr>
            </a:defPPr>
            <a:lvl1pPr>
              <a:defRPr sz="1650" b="0">
                <a:solidFill>
                  <a:srgbClr val="183746"/>
                </a:solidFill>
              </a:defRPr>
            </a:lvl1pPr>
            <a:lvl2pPr>
              <a:defRPr sz="1650" b="0">
                <a:solidFill>
                  <a:srgbClr val="183746"/>
                </a:solidFill>
              </a:defRPr>
            </a:lvl2pPr>
            <a:lvl3pPr>
              <a:defRPr sz="1650" b="0">
                <a:solidFill>
                  <a:srgbClr val="183746"/>
                </a:solidFill>
              </a:defRPr>
            </a:lvl3pPr>
            <a:lvl4pPr>
              <a:defRPr sz="1650" b="0">
                <a:solidFill>
                  <a:srgbClr val="183746"/>
                </a:solidFill>
              </a:defRPr>
            </a:lvl4pPr>
            <a:lvl5pPr>
              <a:defRPr sz="1650" b="0">
                <a:solidFill>
                  <a:srgbClr val="183746"/>
                </a:solidFill>
              </a:defRPr>
            </a:lvl5pPr>
            <a:lvl6pPr>
              <a:defRPr sz="1650" b="0">
                <a:solidFill>
                  <a:srgbClr val="183746"/>
                </a:solidFill>
              </a:defRPr>
            </a:lvl6pPr>
            <a:lvl7pPr>
              <a:defRPr sz="1650" b="0">
                <a:solidFill>
                  <a:srgbClr val="183746"/>
                </a:solidFill>
              </a:defRPr>
            </a:lvl7pPr>
            <a:lvl8pPr>
              <a:defRPr sz="1650" b="0">
                <a:solidFill>
                  <a:srgbClr val="183746"/>
                </a:solidFill>
              </a:defRPr>
            </a:lvl8pPr>
            <a:lvl9pPr>
              <a:defRPr sz="1650" b="0">
                <a:solidFill>
                  <a:srgbClr val="183746"/>
                </a:solidFill>
              </a:defRPr>
            </a:lvl9pPr>
          </a:lstStyle>
          <a:p xmlns:a="http://schemas.openxmlformats.org/drawingml/2006/main">
            <a:pPr>
              <a:defRPr sz="1650" b="0">
                <a:solidFill>
                  <a:srgbClr val="183746"/>
                </a:solidFill>
              </a:defRPr>
            </a:pPr>
            <a:r>
              <a:rPr sz="1650" b="0">
                <a:solidFill>
                  <a:srgbClr val="183746"/>
                </a:solidFill>
              </a:rPr>
              <a:t>Base-case annual profitability</a:t>
            </a:r>
          </a:p>
        </p:txBody>
      </p:sp>
      <p:sp>
        <p:nvSpPr>
          <p:cNvPr id="12" name="">
            <a:extLst xmlns:a="http://schemas.openxmlformats.org/drawingml/2006/main">
              <a:ext uri="{FF2B5EF4-FFF2-40B4-BE49-F238E27FC236}">
                <a16:creationId xmlns:a16="http://schemas.microsoft.com/office/drawing/2014/main" id="{2A935619-7F50-43E4-9831-6FF4D093EFD5}"/>
              </a:ext>
            </a:extLst>
          </p:cNvPr>
          <p:cNvSpPr>
            <a:spLocks xmlns:a="http://schemas.openxmlformats.org/drawingml/2006/main" noGrp="1"/>
          </p:cNvSpPr>
          <p:nvPr/>
        </p:nvSpPr>
        <p:spPr>
          <a:xfrm xmlns:a="http://schemas.openxmlformats.org/drawingml/2006/main">
            <a:off x="571500" y="5962650"/>
            <a:ext cx="10953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3747C"/>
                </a:solidFill>
              </a:defRPr>
            </a:defPPr>
            <a:lvl1pPr>
              <a:defRPr sz="1050" b="0">
                <a:solidFill>
                  <a:srgbClr val="63747C"/>
                </a:solidFill>
              </a:defRPr>
            </a:lvl1pPr>
            <a:lvl2pPr>
              <a:defRPr sz="1050" b="0">
                <a:solidFill>
                  <a:srgbClr val="63747C"/>
                </a:solidFill>
              </a:defRPr>
            </a:lvl2pPr>
            <a:lvl3pPr>
              <a:defRPr sz="1050" b="0">
                <a:solidFill>
                  <a:srgbClr val="63747C"/>
                </a:solidFill>
              </a:defRPr>
            </a:lvl3pPr>
            <a:lvl4pPr>
              <a:defRPr sz="1050" b="0">
                <a:solidFill>
                  <a:srgbClr val="63747C"/>
                </a:solidFill>
              </a:defRPr>
            </a:lvl4pPr>
            <a:lvl5pPr>
              <a:defRPr sz="1050" b="0">
                <a:solidFill>
                  <a:srgbClr val="63747C"/>
                </a:solidFill>
              </a:defRPr>
            </a:lvl5pPr>
            <a:lvl6pPr>
              <a:defRPr sz="1050" b="0">
                <a:solidFill>
                  <a:srgbClr val="63747C"/>
                </a:solidFill>
              </a:defRPr>
            </a:lvl6pPr>
            <a:lvl7pPr>
              <a:defRPr sz="1050" b="0">
                <a:solidFill>
                  <a:srgbClr val="63747C"/>
                </a:solidFill>
              </a:defRPr>
            </a:lvl7pPr>
            <a:lvl8pPr>
              <a:defRPr sz="1050" b="0">
                <a:solidFill>
                  <a:srgbClr val="63747C"/>
                </a:solidFill>
              </a:defRPr>
            </a:lvl8pPr>
            <a:lvl9pPr>
              <a:defRPr sz="1050" b="0">
                <a:solidFill>
                  <a:srgbClr val="63747C"/>
                </a:solidFill>
              </a:defRPr>
            </a:lvl9pPr>
          </a:lstStyle>
          <a:p xmlns:a="http://schemas.openxmlformats.org/drawingml/2006/main">
            <a:pPr>
              <a:defRPr sz="1050" b="0">
                <a:solidFill>
                  <a:srgbClr val="63747C"/>
                </a:solidFill>
              </a:defRPr>
            </a:pPr>
            <a:r>
              <a:rPr sz="1050" b="0">
                <a:solidFill>
                  <a:srgbClr val="63747C"/>
                </a:solidFill>
              </a:rPr>
              <a:t>Project income target is annual, after modeled fees and losses, before investor taxes. Actual results depend on collections.</a:t>
            </a:r>
          </a:p>
        </p:txBody>
      </p:sp>
    </p:spTree>
    <p:extLst>
      <p:ext uri="{BB962C8B-B14F-4D97-AF65-F5344CB8AC3E}">
        <p14:creationId xmlns:p14="http://schemas.microsoft.com/office/powerpoint/2010/main" val="784493350"/>
      </p:ext>
    </p:extLst>
  </p:cSld>
</p:sld>
</file>

<file path=ppt/slides/slide3.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921C9DF-1491-4575-8240-0808E85B3251}"/>
              </a:ext>
            </a:extLst>
          </p:cNvPr>
          <p:cNvSpPr>
            <a:spLocks xmlns:a="http://schemas.openxmlformats.org/drawingml/2006/main" noGrp="1"/>
          </p:cNvSpPr>
          <p:nvPr/>
        </p:nvSpPr>
        <p:spPr>
          <a:xfrm xmlns:a="http://schemas.openxmlformats.org/drawingml/2006/main">
            <a:off x="571500" y="409575"/>
            <a:ext cx="11049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83746"/>
                </a:solidFill>
              </a:defRPr>
            </a:defPPr>
            <a:lvl1pPr>
              <a:defRPr sz="2550" b="1">
                <a:solidFill>
                  <a:srgbClr val="183746"/>
                </a:solidFill>
              </a:defRPr>
            </a:lvl1pPr>
            <a:lvl2pPr>
              <a:defRPr sz="2550" b="1">
                <a:solidFill>
                  <a:srgbClr val="183746"/>
                </a:solidFill>
              </a:defRPr>
            </a:lvl2pPr>
            <a:lvl3pPr>
              <a:defRPr sz="2550" b="1">
                <a:solidFill>
                  <a:srgbClr val="183746"/>
                </a:solidFill>
              </a:defRPr>
            </a:lvl3pPr>
            <a:lvl4pPr>
              <a:defRPr sz="2550" b="1">
                <a:solidFill>
                  <a:srgbClr val="183746"/>
                </a:solidFill>
              </a:defRPr>
            </a:lvl4pPr>
            <a:lvl5pPr>
              <a:defRPr sz="2550" b="1">
                <a:solidFill>
                  <a:srgbClr val="183746"/>
                </a:solidFill>
              </a:defRPr>
            </a:lvl5pPr>
            <a:lvl6pPr>
              <a:defRPr sz="2550" b="1">
                <a:solidFill>
                  <a:srgbClr val="183746"/>
                </a:solidFill>
              </a:defRPr>
            </a:lvl6pPr>
            <a:lvl7pPr>
              <a:defRPr sz="2550" b="1">
                <a:solidFill>
                  <a:srgbClr val="183746"/>
                </a:solidFill>
              </a:defRPr>
            </a:lvl7pPr>
            <a:lvl8pPr>
              <a:defRPr sz="2550" b="1">
                <a:solidFill>
                  <a:srgbClr val="183746"/>
                </a:solidFill>
              </a:defRPr>
            </a:lvl8pPr>
            <a:lvl9pPr>
              <a:defRPr sz="2550" b="1">
                <a:solidFill>
                  <a:srgbClr val="183746"/>
                </a:solidFill>
              </a:defRPr>
            </a:lvl9pPr>
          </a:lstStyle>
          <a:p xmlns:a="http://schemas.openxmlformats.org/drawingml/2006/main">
            <a:pPr>
              <a:defRPr sz="2550" b="1">
                <a:solidFill>
                  <a:srgbClr val="183746"/>
                </a:solidFill>
              </a:defRPr>
            </a:pPr>
            <a:r>
              <a:rPr sz="2550" b="1">
                <a:solidFill>
                  <a:srgbClr val="183746"/>
                </a:solidFill>
              </a:rPr>
              <a:t>The customer investment journey</a:t>
            </a:r>
          </a:p>
        </p:txBody>
      </p:sp>
      <p:sp>
        <p:nvSpPr>
          <p:cNvPr id="2" name="">
            <a:extLst xmlns:a="http://schemas.openxmlformats.org/drawingml/2006/main">
              <a:ext uri="{FF2B5EF4-FFF2-40B4-BE49-F238E27FC236}">
                <a16:creationId xmlns:a16="http://schemas.microsoft.com/office/drawing/2014/main" id="{BD3BC553-6AD5-4729-9BBB-ED5AC69F0118}"/>
              </a:ext>
            </a:extLst>
          </p:cNvPr>
          <p:cNvSpPr>
            <a:spLocks xmlns:a="http://schemas.openxmlformats.org/drawingml/2006/main" noGrp="1"/>
          </p:cNvSpPr>
          <p:nvPr/>
        </p:nvSpPr>
        <p:spPr>
          <a:xfrm xmlns:a="http://schemas.openxmlformats.org/drawingml/2006/main">
            <a:off x="571500" y="6410325"/>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63747C"/>
                </a:solidFill>
              </a:defRPr>
            </a:defPPr>
            <a:lvl1pPr>
              <a:defRPr sz="900" b="0">
                <a:solidFill>
                  <a:srgbClr val="63747C"/>
                </a:solidFill>
              </a:defRPr>
            </a:lvl1pPr>
            <a:lvl2pPr>
              <a:defRPr sz="900" b="0">
                <a:solidFill>
                  <a:srgbClr val="63747C"/>
                </a:solidFill>
              </a:defRPr>
            </a:lvl2pPr>
            <a:lvl3pPr>
              <a:defRPr sz="900" b="0">
                <a:solidFill>
                  <a:srgbClr val="63747C"/>
                </a:solidFill>
              </a:defRPr>
            </a:lvl3pPr>
            <a:lvl4pPr>
              <a:defRPr sz="900" b="0">
                <a:solidFill>
                  <a:srgbClr val="63747C"/>
                </a:solidFill>
              </a:defRPr>
            </a:lvl4pPr>
            <a:lvl5pPr>
              <a:defRPr sz="900" b="0">
                <a:solidFill>
                  <a:srgbClr val="63747C"/>
                </a:solidFill>
              </a:defRPr>
            </a:lvl5pPr>
            <a:lvl6pPr>
              <a:defRPr sz="900" b="0">
                <a:solidFill>
                  <a:srgbClr val="63747C"/>
                </a:solidFill>
              </a:defRPr>
            </a:lvl6pPr>
            <a:lvl7pPr>
              <a:defRPr sz="900" b="0">
                <a:solidFill>
                  <a:srgbClr val="63747C"/>
                </a:solidFill>
              </a:defRPr>
            </a:lvl7pPr>
            <a:lvl8pPr>
              <a:defRPr sz="900" b="0">
                <a:solidFill>
                  <a:srgbClr val="63747C"/>
                </a:solidFill>
              </a:defRPr>
            </a:lvl8pPr>
            <a:lvl9pPr>
              <a:defRPr sz="900" b="0">
                <a:solidFill>
                  <a:srgbClr val="63747C"/>
                </a:solidFill>
              </a:defRPr>
            </a:lvl9pPr>
          </a:lstStyle>
          <a:p xmlns:a="http://schemas.openxmlformats.org/drawingml/2006/main">
            <a:pPr>
              <a:defRPr sz="900" b="0">
                <a:solidFill>
                  <a:srgbClr val="63747C"/>
                </a:solidFill>
              </a:defRPr>
            </a:pPr>
            <a:r>
              <a:rPr sz="900" b="0">
                <a:solidFill>
                  <a:srgbClr val="63747C"/>
                </a:solidFill>
              </a:rPr>
              <a:t>BANKERS FIRST CHOICE</a:t>
            </a:r>
          </a:p>
        </p:txBody>
      </p:sp>
      <p:sp>
        <p:nvSpPr>
          <p:cNvPr id="3" name="">
            <a:extLst xmlns:a="http://schemas.openxmlformats.org/drawingml/2006/main">
              <a:ext uri="{FF2B5EF4-FFF2-40B4-BE49-F238E27FC236}">
                <a16:creationId xmlns:a16="http://schemas.microsoft.com/office/drawing/2014/main" id="{97BCA1E3-4D76-4A8C-8D58-677635BD2DF5}"/>
              </a:ext>
            </a:extLst>
          </p:cNvPr>
          <p:cNvSpPr>
            <a:spLocks xmlns:a="http://schemas.openxmlformats.org/drawingml/2006/main" noGrp="1"/>
          </p:cNvSpPr>
          <p:nvPr/>
        </p:nvSpPr>
        <p:spPr>
          <a:xfrm xmlns:a="http://schemas.openxmlformats.org/drawingml/2006/main">
            <a:off x="11182350" y="638175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63747C"/>
                </a:solidFill>
              </a:defRPr>
            </a:defPPr>
            <a:lvl1pPr>
              <a:defRPr sz="975" b="0">
                <a:solidFill>
                  <a:srgbClr val="63747C"/>
                </a:solidFill>
              </a:defRPr>
            </a:lvl1pPr>
            <a:lvl2pPr>
              <a:defRPr sz="975" b="0">
                <a:solidFill>
                  <a:srgbClr val="63747C"/>
                </a:solidFill>
              </a:defRPr>
            </a:lvl2pPr>
            <a:lvl3pPr>
              <a:defRPr sz="975" b="0">
                <a:solidFill>
                  <a:srgbClr val="63747C"/>
                </a:solidFill>
              </a:defRPr>
            </a:lvl3pPr>
            <a:lvl4pPr>
              <a:defRPr sz="975" b="0">
                <a:solidFill>
                  <a:srgbClr val="63747C"/>
                </a:solidFill>
              </a:defRPr>
            </a:lvl4pPr>
            <a:lvl5pPr>
              <a:defRPr sz="975" b="0">
                <a:solidFill>
                  <a:srgbClr val="63747C"/>
                </a:solidFill>
              </a:defRPr>
            </a:lvl5pPr>
            <a:lvl6pPr>
              <a:defRPr sz="975" b="0">
                <a:solidFill>
                  <a:srgbClr val="63747C"/>
                </a:solidFill>
              </a:defRPr>
            </a:lvl6pPr>
            <a:lvl7pPr>
              <a:defRPr sz="975" b="0">
                <a:solidFill>
                  <a:srgbClr val="63747C"/>
                </a:solidFill>
              </a:defRPr>
            </a:lvl7pPr>
            <a:lvl8pPr>
              <a:defRPr sz="975" b="0">
                <a:solidFill>
                  <a:srgbClr val="63747C"/>
                </a:solidFill>
              </a:defRPr>
            </a:lvl8pPr>
            <a:lvl9pPr>
              <a:defRPr sz="975" b="0">
                <a:solidFill>
                  <a:srgbClr val="63747C"/>
                </a:solidFill>
              </a:defRPr>
            </a:lvl9pPr>
          </a:lstStyle>
          <a:p xmlns:a="http://schemas.openxmlformats.org/drawingml/2006/main">
            <a:pPr>
              <a:defRPr sz="975" b="0">
                <a:solidFill>
                  <a:srgbClr val="63747C"/>
                </a:solidFill>
              </a:defRPr>
            </a:pPr>
            <a:r>
              <a:rPr sz="975" b="0">
                <a:solidFill>
                  <a:srgbClr val="63747C"/>
                </a:solidFill>
              </a:rPr>
              <a:t>03</a:t>
            </a:r>
          </a:p>
        </p:txBody>
      </p:sp>
      <p:sp>
        <p:nvSpPr>
          <p:cNvPr id="4" name="">
            <a:extLst xmlns:a="http://schemas.openxmlformats.org/drawingml/2006/main">
              <a:ext uri="{FF2B5EF4-FFF2-40B4-BE49-F238E27FC236}">
                <a16:creationId xmlns:a16="http://schemas.microsoft.com/office/drawing/2014/main" id="{D1DD0C03-EACB-4A0E-AD20-EE3255C21D7D}"/>
              </a:ext>
            </a:extLst>
          </p:cNvPr>
          <p:cNvSpPr>
            <a:spLocks xmlns:a="http://schemas.openxmlformats.org/drawingml/2006/main" noGrp="1"/>
          </p:cNvSpPr>
          <p:nvPr/>
        </p:nvSpPr>
        <p:spPr>
          <a:xfrm xmlns:a="http://schemas.openxmlformats.org/drawingml/2006/main">
            <a:off x="571500" y="1619250"/>
            <a:ext cx="2476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600" b="1">
                <a:solidFill>
                  <a:srgbClr val="B99A57"/>
                </a:solidFill>
              </a:defRPr>
            </a:defPPr>
            <a:lvl1pPr>
              <a:defRPr sz="3600" b="1">
                <a:solidFill>
                  <a:srgbClr val="B99A57"/>
                </a:solidFill>
              </a:defRPr>
            </a:lvl1pPr>
            <a:lvl2pPr>
              <a:defRPr sz="3600" b="1">
                <a:solidFill>
                  <a:srgbClr val="B99A57"/>
                </a:solidFill>
              </a:defRPr>
            </a:lvl2pPr>
            <a:lvl3pPr>
              <a:defRPr sz="3600" b="1">
                <a:solidFill>
                  <a:srgbClr val="B99A57"/>
                </a:solidFill>
              </a:defRPr>
            </a:lvl3pPr>
            <a:lvl4pPr>
              <a:defRPr sz="3600" b="1">
                <a:solidFill>
                  <a:srgbClr val="B99A57"/>
                </a:solidFill>
              </a:defRPr>
            </a:lvl4pPr>
            <a:lvl5pPr>
              <a:defRPr sz="3600" b="1">
                <a:solidFill>
                  <a:srgbClr val="B99A57"/>
                </a:solidFill>
              </a:defRPr>
            </a:lvl5pPr>
            <a:lvl6pPr>
              <a:defRPr sz="3600" b="1">
                <a:solidFill>
                  <a:srgbClr val="B99A57"/>
                </a:solidFill>
              </a:defRPr>
            </a:lvl6pPr>
            <a:lvl7pPr>
              <a:defRPr sz="3600" b="1">
                <a:solidFill>
                  <a:srgbClr val="B99A57"/>
                </a:solidFill>
              </a:defRPr>
            </a:lvl7pPr>
            <a:lvl8pPr>
              <a:defRPr sz="3600" b="1">
                <a:solidFill>
                  <a:srgbClr val="B99A57"/>
                </a:solidFill>
              </a:defRPr>
            </a:lvl8pPr>
            <a:lvl9pPr>
              <a:defRPr sz="3600" b="1">
                <a:solidFill>
                  <a:srgbClr val="B99A57"/>
                </a:solidFill>
              </a:defRPr>
            </a:lvl9pPr>
          </a:lstStyle>
          <a:p xmlns:a="http://schemas.openxmlformats.org/drawingml/2006/main">
            <a:pPr>
              <a:defRPr sz="3600" b="1">
                <a:solidFill>
                  <a:srgbClr val="B99A57"/>
                </a:solidFill>
              </a:defRPr>
            </a:pPr>
            <a:r>
              <a:rPr sz="3600" b="1">
                <a:solidFill>
                  <a:srgbClr val="B99A57"/>
                </a:solidFill>
              </a:rPr>
              <a:t>01</a:t>
            </a:r>
          </a:p>
        </p:txBody>
      </p:sp>
      <p:sp>
        <p:nvSpPr>
          <p:cNvPr id="5" name="">
            <a:extLst xmlns:a="http://schemas.openxmlformats.org/drawingml/2006/main">
              <a:ext uri="{FF2B5EF4-FFF2-40B4-BE49-F238E27FC236}">
                <a16:creationId xmlns:a16="http://schemas.microsoft.com/office/drawing/2014/main" id="{5E5E636D-DE99-44D5-B703-F5EC4E4AD78F}"/>
              </a:ext>
            </a:extLst>
          </p:cNvPr>
          <p:cNvSpPr>
            <a:spLocks xmlns:a="http://schemas.openxmlformats.org/drawingml/2006/main" noGrp="1"/>
          </p:cNvSpPr>
          <p:nvPr/>
        </p:nvSpPr>
        <p:spPr>
          <a:xfrm xmlns:a="http://schemas.openxmlformats.org/drawingml/2006/main">
            <a:off x="571500" y="2505075"/>
            <a:ext cx="2476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1">
                <a:solidFill>
                  <a:srgbClr val="183746"/>
                </a:solidFill>
              </a:defRPr>
            </a:defPPr>
            <a:lvl1pPr>
              <a:defRPr sz="2250" b="1">
                <a:solidFill>
                  <a:srgbClr val="183746"/>
                </a:solidFill>
              </a:defRPr>
            </a:lvl1pPr>
            <a:lvl2pPr>
              <a:defRPr sz="2250" b="1">
                <a:solidFill>
                  <a:srgbClr val="183746"/>
                </a:solidFill>
              </a:defRPr>
            </a:lvl2pPr>
            <a:lvl3pPr>
              <a:defRPr sz="2250" b="1">
                <a:solidFill>
                  <a:srgbClr val="183746"/>
                </a:solidFill>
              </a:defRPr>
            </a:lvl3pPr>
            <a:lvl4pPr>
              <a:defRPr sz="2250" b="1">
                <a:solidFill>
                  <a:srgbClr val="183746"/>
                </a:solidFill>
              </a:defRPr>
            </a:lvl4pPr>
            <a:lvl5pPr>
              <a:defRPr sz="2250" b="1">
                <a:solidFill>
                  <a:srgbClr val="183746"/>
                </a:solidFill>
              </a:defRPr>
            </a:lvl5pPr>
            <a:lvl6pPr>
              <a:defRPr sz="2250" b="1">
                <a:solidFill>
                  <a:srgbClr val="183746"/>
                </a:solidFill>
              </a:defRPr>
            </a:lvl6pPr>
            <a:lvl7pPr>
              <a:defRPr sz="2250" b="1">
                <a:solidFill>
                  <a:srgbClr val="183746"/>
                </a:solidFill>
              </a:defRPr>
            </a:lvl7pPr>
            <a:lvl8pPr>
              <a:defRPr sz="2250" b="1">
                <a:solidFill>
                  <a:srgbClr val="183746"/>
                </a:solidFill>
              </a:defRPr>
            </a:lvl8pPr>
            <a:lvl9pPr>
              <a:defRPr sz="2250" b="1">
                <a:solidFill>
                  <a:srgbClr val="183746"/>
                </a:solidFill>
              </a:defRPr>
            </a:lvl9pPr>
          </a:lstStyle>
          <a:p xmlns:a="http://schemas.openxmlformats.org/drawingml/2006/main">
            <a:pPr>
              <a:defRPr sz="2250" b="1">
                <a:solidFill>
                  <a:srgbClr val="183746"/>
                </a:solidFill>
              </a:defRPr>
            </a:pPr>
            <a:r>
              <a:rPr sz="2250" b="1">
                <a:solidFill>
                  <a:srgbClr val="183746"/>
                </a:solidFill>
              </a:rPr>
              <a:t>Explore</a:t>
            </a:r>
          </a:p>
        </p:txBody>
      </p:sp>
      <p:sp>
        <p:nvSpPr>
          <p:cNvPr id="6" name="">
            <a:extLst xmlns:a="http://schemas.openxmlformats.org/drawingml/2006/main">
              <a:ext uri="{FF2B5EF4-FFF2-40B4-BE49-F238E27FC236}">
                <a16:creationId xmlns:a16="http://schemas.microsoft.com/office/drawing/2014/main" id="{9631116A-547C-49E4-84D8-24025A7729F4}"/>
              </a:ext>
            </a:extLst>
          </p:cNvPr>
          <p:cNvSpPr>
            <a:spLocks xmlns:a="http://schemas.openxmlformats.org/drawingml/2006/main" noGrp="1"/>
          </p:cNvSpPr>
          <p:nvPr/>
        </p:nvSpPr>
        <p:spPr>
          <a:xfrm xmlns:a="http://schemas.openxmlformats.org/drawingml/2006/main">
            <a:off x="571500" y="3095625"/>
            <a:ext cx="242887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63747C"/>
                </a:solidFill>
              </a:defRPr>
            </a:defPPr>
            <a:lvl1pPr>
              <a:defRPr sz="1725" b="0">
                <a:solidFill>
                  <a:srgbClr val="63747C"/>
                </a:solidFill>
              </a:defRPr>
            </a:lvl1pPr>
            <a:lvl2pPr>
              <a:defRPr sz="1725" b="0">
                <a:solidFill>
                  <a:srgbClr val="63747C"/>
                </a:solidFill>
              </a:defRPr>
            </a:lvl2pPr>
            <a:lvl3pPr>
              <a:defRPr sz="1725" b="0">
                <a:solidFill>
                  <a:srgbClr val="63747C"/>
                </a:solidFill>
              </a:defRPr>
            </a:lvl3pPr>
            <a:lvl4pPr>
              <a:defRPr sz="1725" b="0">
                <a:solidFill>
                  <a:srgbClr val="63747C"/>
                </a:solidFill>
              </a:defRPr>
            </a:lvl4pPr>
            <a:lvl5pPr>
              <a:defRPr sz="1725" b="0">
                <a:solidFill>
                  <a:srgbClr val="63747C"/>
                </a:solidFill>
              </a:defRPr>
            </a:lvl5pPr>
            <a:lvl6pPr>
              <a:defRPr sz="1725" b="0">
                <a:solidFill>
                  <a:srgbClr val="63747C"/>
                </a:solidFill>
              </a:defRPr>
            </a:lvl6pPr>
            <a:lvl7pPr>
              <a:defRPr sz="1725" b="0">
                <a:solidFill>
                  <a:srgbClr val="63747C"/>
                </a:solidFill>
              </a:defRPr>
            </a:lvl7pPr>
            <a:lvl8pPr>
              <a:defRPr sz="1725" b="0">
                <a:solidFill>
                  <a:srgbClr val="63747C"/>
                </a:solidFill>
              </a:defRPr>
            </a:lvl8pPr>
            <a:lvl9pPr>
              <a:defRPr sz="1725" b="0">
                <a:solidFill>
                  <a:srgbClr val="63747C"/>
                </a:solidFill>
              </a:defRPr>
            </a:lvl9pPr>
          </a:lstStyle>
          <a:p xmlns:a="http://schemas.openxmlformats.org/drawingml/2006/main">
            <a:pPr>
              <a:defRPr sz="1725" b="0">
                <a:solidFill>
                  <a:srgbClr val="63747C"/>
                </a:solidFill>
              </a:defRPr>
            </a:pPr>
            <a:r>
              <a:rPr sz="1725" b="0">
                <a:solidFill>
                  <a:srgbClr val="63747C"/>
                </a:solidFill>
              </a:rPr>
              <a:t>Asset, sponsor and repayment source</a:t>
            </a:r>
          </a:p>
        </p:txBody>
      </p:sp>
      <p:sp>
        <p:nvSpPr>
          <p:cNvPr id="7" name="">
            <a:extLst xmlns:a="http://schemas.openxmlformats.org/drawingml/2006/main">
              <a:ext uri="{FF2B5EF4-FFF2-40B4-BE49-F238E27FC236}">
                <a16:creationId xmlns:a16="http://schemas.microsoft.com/office/drawing/2014/main" id="{D512AA4B-9B40-4E94-A667-DBF38DF30C29}"/>
              </a:ext>
            </a:extLst>
          </p:cNvPr>
          <p:cNvSpPr>
            <a:spLocks xmlns:a="http://schemas.openxmlformats.org/drawingml/2006/main" noGrp="1"/>
          </p:cNvSpPr>
          <p:nvPr/>
        </p:nvSpPr>
        <p:spPr>
          <a:xfrm xmlns:a="http://schemas.openxmlformats.org/drawingml/2006/main">
            <a:off x="3429000" y="1619250"/>
            <a:ext cx="2476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600" b="1">
                <a:solidFill>
                  <a:srgbClr val="B99A57"/>
                </a:solidFill>
              </a:defRPr>
            </a:defPPr>
            <a:lvl1pPr>
              <a:defRPr sz="3600" b="1">
                <a:solidFill>
                  <a:srgbClr val="B99A57"/>
                </a:solidFill>
              </a:defRPr>
            </a:lvl1pPr>
            <a:lvl2pPr>
              <a:defRPr sz="3600" b="1">
                <a:solidFill>
                  <a:srgbClr val="B99A57"/>
                </a:solidFill>
              </a:defRPr>
            </a:lvl2pPr>
            <a:lvl3pPr>
              <a:defRPr sz="3600" b="1">
                <a:solidFill>
                  <a:srgbClr val="B99A57"/>
                </a:solidFill>
              </a:defRPr>
            </a:lvl3pPr>
            <a:lvl4pPr>
              <a:defRPr sz="3600" b="1">
                <a:solidFill>
                  <a:srgbClr val="B99A57"/>
                </a:solidFill>
              </a:defRPr>
            </a:lvl4pPr>
            <a:lvl5pPr>
              <a:defRPr sz="3600" b="1">
                <a:solidFill>
                  <a:srgbClr val="B99A57"/>
                </a:solidFill>
              </a:defRPr>
            </a:lvl5pPr>
            <a:lvl6pPr>
              <a:defRPr sz="3600" b="1">
                <a:solidFill>
                  <a:srgbClr val="B99A57"/>
                </a:solidFill>
              </a:defRPr>
            </a:lvl6pPr>
            <a:lvl7pPr>
              <a:defRPr sz="3600" b="1">
                <a:solidFill>
                  <a:srgbClr val="B99A57"/>
                </a:solidFill>
              </a:defRPr>
            </a:lvl7pPr>
            <a:lvl8pPr>
              <a:defRPr sz="3600" b="1">
                <a:solidFill>
                  <a:srgbClr val="B99A57"/>
                </a:solidFill>
              </a:defRPr>
            </a:lvl8pPr>
            <a:lvl9pPr>
              <a:defRPr sz="3600" b="1">
                <a:solidFill>
                  <a:srgbClr val="B99A57"/>
                </a:solidFill>
              </a:defRPr>
            </a:lvl9pPr>
          </a:lstStyle>
          <a:p xmlns:a="http://schemas.openxmlformats.org/drawingml/2006/main">
            <a:pPr>
              <a:defRPr sz="3600" b="1">
                <a:solidFill>
                  <a:srgbClr val="B99A57"/>
                </a:solidFill>
              </a:defRPr>
            </a:pPr>
            <a:r>
              <a:rPr sz="3600" b="1">
                <a:solidFill>
                  <a:srgbClr val="B99A57"/>
                </a:solidFill>
              </a:rPr>
              <a:t>02</a:t>
            </a:r>
          </a:p>
        </p:txBody>
      </p:sp>
      <p:sp>
        <p:nvSpPr>
          <p:cNvPr id="8" name="">
            <a:extLst xmlns:a="http://schemas.openxmlformats.org/drawingml/2006/main">
              <a:ext uri="{FF2B5EF4-FFF2-40B4-BE49-F238E27FC236}">
                <a16:creationId xmlns:a16="http://schemas.microsoft.com/office/drawing/2014/main" id="{50ED0A34-49A1-4A7C-AD4E-09CF5BE4D69F}"/>
              </a:ext>
            </a:extLst>
          </p:cNvPr>
          <p:cNvSpPr>
            <a:spLocks xmlns:a="http://schemas.openxmlformats.org/drawingml/2006/main" noGrp="1"/>
          </p:cNvSpPr>
          <p:nvPr/>
        </p:nvSpPr>
        <p:spPr>
          <a:xfrm xmlns:a="http://schemas.openxmlformats.org/drawingml/2006/main">
            <a:off x="3429000" y="2505075"/>
            <a:ext cx="2476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1">
                <a:solidFill>
                  <a:srgbClr val="183746"/>
                </a:solidFill>
              </a:defRPr>
            </a:defPPr>
            <a:lvl1pPr>
              <a:defRPr sz="2250" b="1">
                <a:solidFill>
                  <a:srgbClr val="183746"/>
                </a:solidFill>
              </a:defRPr>
            </a:lvl1pPr>
            <a:lvl2pPr>
              <a:defRPr sz="2250" b="1">
                <a:solidFill>
                  <a:srgbClr val="183746"/>
                </a:solidFill>
              </a:defRPr>
            </a:lvl2pPr>
            <a:lvl3pPr>
              <a:defRPr sz="2250" b="1">
                <a:solidFill>
                  <a:srgbClr val="183746"/>
                </a:solidFill>
              </a:defRPr>
            </a:lvl3pPr>
            <a:lvl4pPr>
              <a:defRPr sz="2250" b="1">
                <a:solidFill>
                  <a:srgbClr val="183746"/>
                </a:solidFill>
              </a:defRPr>
            </a:lvl4pPr>
            <a:lvl5pPr>
              <a:defRPr sz="2250" b="1">
                <a:solidFill>
                  <a:srgbClr val="183746"/>
                </a:solidFill>
              </a:defRPr>
            </a:lvl5pPr>
            <a:lvl6pPr>
              <a:defRPr sz="2250" b="1">
                <a:solidFill>
                  <a:srgbClr val="183746"/>
                </a:solidFill>
              </a:defRPr>
            </a:lvl6pPr>
            <a:lvl7pPr>
              <a:defRPr sz="2250" b="1">
                <a:solidFill>
                  <a:srgbClr val="183746"/>
                </a:solidFill>
              </a:defRPr>
            </a:lvl7pPr>
            <a:lvl8pPr>
              <a:defRPr sz="2250" b="1">
                <a:solidFill>
                  <a:srgbClr val="183746"/>
                </a:solidFill>
              </a:defRPr>
            </a:lvl8pPr>
            <a:lvl9pPr>
              <a:defRPr sz="2250" b="1">
                <a:solidFill>
                  <a:srgbClr val="183746"/>
                </a:solidFill>
              </a:defRPr>
            </a:lvl9pPr>
          </a:lstStyle>
          <a:p xmlns:a="http://schemas.openxmlformats.org/drawingml/2006/main">
            <a:pPr>
              <a:defRPr sz="2250" b="1">
                <a:solidFill>
                  <a:srgbClr val="183746"/>
                </a:solidFill>
              </a:defRPr>
            </a:pPr>
            <a:r>
              <a:rPr sz="2250" b="1">
                <a:solidFill>
                  <a:srgbClr val="183746"/>
                </a:solidFill>
              </a:rPr>
              <a:t>Choose</a:t>
            </a:r>
          </a:p>
        </p:txBody>
      </p:sp>
      <p:sp>
        <p:nvSpPr>
          <p:cNvPr id="9" name="">
            <a:extLst xmlns:a="http://schemas.openxmlformats.org/drawingml/2006/main">
              <a:ext uri="{FF2B5EF4-FFF2-40B4-BE49-F238E27FC236}">
                <a16:creationId xmlns:a16="http://schemas.microsoft.com/office/drawing/2014/main" id="{16DE5AD3-52DB-4ABF-B99B-6F7C916F7D79}"/>
              </a:ext>
            </a:extLst>
          </p:cNvPr>
          <p:cNvSpPr>
            <a:spLocks xmlns:a="http://schemas.openxmlformats.org/drawingml/2006/main" noGrp="1"/>
          </p:cNvSpPr>
          <p:nvPr/>
        </p:nvSpPr>
        <p:spPr>
          <a:xfrm xmlns:a="http://schemas.openxmlformats.org/drawingml/2006/main">
            <a:off x="3429000" y="3095625"/>
            <a:ext cx="242887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63747C"/>
                </a:solidFill>
              </a:defRPr>
            </a:defPPr>
            <a:lvl1pPr>
              <a:defRPr sz="1725" b="0">
                <a:solidFill>
                  <a:srgbClr val="63747C"/>
                </a:solidFill>
              </a:defRPr>
            </a:lvl1pPr>
            <a:lvl2pPr>
              <a:defRPr sz="1725" b="0">
                <a:solidFill>
                  <a:srgbClr val="63747C"/>
                </a:solidFill>
              </a:defRPr>
            </a:lvl2pPr>
            <a:lvl3pPr>
              <a:defRPr sz="1725" b="0">
                <a:solidFill>
                  <a:srgbClr val="63747C"/>
                </a:solidFill>
              </a:defRPr>
            </a:lvl3pPr>
            <a:lvl4pPr>
              <a:defRPr sz="1725" b="0">
                <a:solidFill>
                  <a:srgbClr val="63747C"/>
                </a:solidFill>
              </a:defRPr>
            </a:lvl4pPr>
            <a:lvl5pPr>
              <a:defRPr sz="1725" b="0">
                <a:solidFill>
                  <a:srgbClr val="63747C"/>
                </a:solidFill>
              </a:defRPr>
            </a:lvl5pPr>
            <a:lvl6pPr>
              <a:defRPr sz="1725" b="0">
                <a:solidFill>
                  <a:srgbClr val="63747C"/>
                </a:solidFill>
              </a:defRPr>
            </a:lvl6pPr>
            <a:lvl7pPr>
              <a:defRPr sz="1725" b="0">
                <a:solidFill>
                  <a:srgbClr val="63747C"/>
                </a:solidFill>
              </a:defRPr>
            </a:lvl7pPr>
            <a:lvl8pPr>
              <a:defRPr sz="1725" b="0">
                <a:solidFill>
                  <a:srgbClr val="63747C"/>
                </a:solidFill>
              </a:defRPr>
            </a:lvl8pPr>
            <a:lvl9pPr>
              <a:defRPr sz="1725" b="0">
                <a:solidFill>
                  <a:srgbClr val="63747C"/>
                </a:solidFill>
              </a:defRPr>
            </a:lvl9pPr>
          </a:lstStyle>
          <a:p xmlns:a="http://schemas.openxmlformats.org/drawingml/2006/main">
            <a:pPr>
              <a:defRPr sz="1725" b="0">
                <a:solidFill>
                  <a:srgbClr val="63747C"/>
                </a:solidFill>
              </a:defRPr>
            </a:pPr>
            <a:r>
              <a:rPr sz="1725" b="0">
                <a:solidFill>
                  <a:srgbClr val="63747C"/>
                </a:solidFill>
              </a:rPr>
              <a:t>Project terms and maturity</a:t>
            </a:r>
          </a:p>
        </p:txBody>
      </p:sp>
      <p:sp>
        <p:nvSpPr>
          <p:cNvPr id="10" name="">
            <a:extLst xmlns:a="http://schemas.openxmlformats.org/drawingml/2006/main">
              <a:ext uri="{FF2B5EF4-FFF2-40B4-BE49-F238E27FC236}">
                <a16:creationId xmlns:a16="http://schemas.microsoft.com/office/drawing/2014/main" id="{8D93A0E7-595A-4413-B43A-31E93B76609F}"/>
              </a:ext>
            </a:extLst>
          </p:cNvPr>
          <p:cNvSpPr>
            <a:spLocks xmlns:a="http://schemas.openxmlformats.org/drawingml/2006/main" noGrp="1"/>
          </p:cNvSpPr>
          <p:nvPr/>
        </p:nvSpPr>
        <p:spPr>
          <a:xfrm xmlns:a="http://schemas.openxmlformats.org/drawingml/2006/main">
            <a:off x="6286500" y="1619250"/>
            <a:ext cx="2476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600" b="1">
                <a:solidFill>
                  <a:srgbClr val="B99A57"/>
                </a:solidFill>
              </a:defRPr>
            </a:defPPr>
            <a:lvl1pPr>
              <a:defRPr sz="3600" b="1">
                <a:solidFill>
                  <a:srgbClr val="B99A57"/>
                </a:solidFill>
              </a:defRPr>
            </a:lvl1pPr>
            <a:lvl2pPr>
              <a:defRPr sz="3600" b="1">
                <a:solidFill>
                  <a:srgbClr val="B99A57"/>
                </a:solidFill>
              </a:defRPr>
            </a:lvl2pPr>
            <a:lvl3pPr>
              <a:defRPr sz="3600" b="1">
                <a:solidFill>
                  <a:srgbClr val="B99A57"/>
                </a:solidFill>
              </a:defRPr>
            </a:lvl3pPr>
            <a:lvl4pPr>
              <a:defRPr sz="3600" b="1">
                <a:solidFill>
                  <a:srgbClr val="B99A57"/>
                </a:solidFill>
              </a:defRPr>
            </a:lvl4pPr>
            <a:lvl5pPr>
              <a:defRPr sz="3600" b="1">
                <a:solidFill>
                  <a:srgbClr val="B99A57"/>
                </a:solidFill>
              </a:defRPr>
            </a:lvl5pPr>
            <a:lvl6pPr>
              <a:defRPr sz="3600" b="1">
                <a:solidFill>
                  <a:srgbClr val="B99A57"/>
                </a:solidFill>
              </a:defRPr>
            </a:lvl6pPr>
            <a:lvl7pPr>
              <a:defRPr sz="3600" b="1">
                <a:solidFill>
                  <a:srgbClr val="B99A57"/>
                </a:solidFill>
              </a:defRPr>
            </a:lvl7pPr>
            <a:lvl8pPr>
              <a:defRPr sz="3600" b="1">
                <a:solidFill>
                  <a:srgbClr val="B99A57"/>
                </a:solidFill>
              </a:defRPr>
            </a:lvl8pPr>
            <a:lvl9pPr>
              <a:defRPr sz="3600" b="1">
                <a:solidFill>
                  <a:srgbClr val="B99A57"/>
                </a:solidFill>
              </a:defRPr>
            </a:lvl9pPr>
          </a:lstStyle>
          <a:p xmlns:a="http://schemas.openxmlformats.org/drawingml/2006/main">
            <a:pPr>
              <a:defRPr sz="3600" b="1">
                <a:solidFill>
                  <a:srgbClr val="B99A57"/>
                </a:solidFill>
              </a:defRPr>
            </a:pPr>
            <a:r>
              <a:rPr sz="3600" b="1">
                <a:solidFill>
                  <a:srgbClr val="B99A57"/>
                </a:solidFill>
              </a:rPr>
              <a:t>03</a:t>
            </a:r>
          </a:p>
        </p:txBody>
      </p:sp>
      <p:sp>
        <p:nvSpPr>
          <p:cNvPr id="11" name="">
            <a:extLst xmlns:a="http://schemas.openxmlformats.org/drawingml/2006/main">
              <a:ext uri="{FF2B5EF4-FFF2-40B4-BE49-F238E27FC236}">
                <a16:creationId xmlns:a16="http://schemas.microsoft.com/office/drawing/2014/main" id="{1A4EDB5E-7D4F-4CA0-9EED-7FD407873DF3}"/>
              </a:ext>
            </a:extLst>
          </p:cNvPr>
          <p:cNvSpPr>
            <a:spLocks xmlns:a="http://schemas.openxmlformats.org/drawingml/2006/main" noGrp="1"/>
          </p:cNvSpPr>
          <p:nvPr/>
        </p:nvSpPr>
        <p:spPr>
          <a:xfrm xmlns:a="http://schemas.openxmlformats.org/drawingml/2006/main">
            <a:off x="6286500" y="2505075"/>
            <a:ext cx="2476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1">
                <a:solidFill>
                  <a:srgbClr val="183746"/>
                </a:solidFill>
              </a:defRPr>
            </a:defPPr>
            <a:lvl1pPr>
              <a:defRPr sz="2250" b="1">
                <a:solidFill>
                  <a:srgbClr val="183746"/>
                </a:solidFill>
              </a:defRPr>
            </a:lvl1pPr>
            <a:lvl2pPr>
              <a:defRPr sz="2250" b="1">
                <a:solidFill>
                  <a:srgbClr val="183746"/>
                </a:solidFill>
              </a:defRPr>
            </a:lvl2pPr>
            <a:lvl3pPr>
              <a:defRPr sz="2250" b="1">
                <a:solidFill>
                  <a:srgbClr val="183746"/>
                </a:solidFill>
              </a:defRPr>
            </a:lvl3pPr>
            <a:lvl4pPr>
              <a:defRPr sz="2250" b="1">
                <a:solidFill>
                  <a:srgbClr val="183746"/>
                </a:solidFill>
              </a:defRPr>
            </a:lvl4pPr>
            <a:lvl5pPr>
              <a:defRPr sz="2250" b="1">
                <a:solidFill>
                  <a:srgbClr val="183746"/>
                </a:solidFill>
              </a:defRPr>
            </a:lvl5pPr>
            <a:lvl6pPr>
              <a:defRPr sz="2250" b="1">
                <a:solidFill>
                  <a:srgbClr val="183746"/>
                </a:solidFill>
              </a:defRPr>
            </a:lvl6pPr>
            <a:lvl7pPr>
              <a:defRPr sz="2250" b="1">
                <a:solidFill>
                  <a:srgbClr val="183746"/>
                </a:solidFill>
              </a:defRPr>
            </a:lvl7pPr>
            <a:lvl8pPr>
              <a:defRPr sz="2250" b="1">
                <a:solidFill>
                  <a:srgbClr val="183746"/>
                </a:solidFill>
              </a:defRPr>
            </a:lvl8pPr>
            <a:lvl9pPr>
              <a:defRPr sz="2250" b="1">
                <a:solidFill>
                  <a:srgbClr val="183746"/>
                </a:solidFill>
              </a:defRPr>
            </a:lvl9pPr>
          </a:lstStyle>
          <a:p xmlns:a="http://schemas.openxmlformats.org/drawingml/2006/main">
            <a:pPr>
              <a:defRPr sz="2250" b="1">
                <a:solidFill>
                  <a:srgbClr val="183746"/>
                </a:solidFill>
              </a:defRPr>
            </a:pPr>
            <a:r>
              <a:rPr sz="2250" b="1">
                <a:solidFill>
                  <a:srgbClr val="183746"/>
                </a:solidFill>
              </a:rPr>
              <a:t>Fund</a:t>
            </a:r>
          </a:p>
        </p:txBody>
      </p:sp>
      <p:sp>
        <p:nvSpPr>
          <p:cNvPr id="12" name="">
            <a:extLst xmlns:a="http://schemas.openxmlformats.org/drawingml/2006/main">
              <a:ext uri="{FF2B5EF4-FFF2-40B4-BE49-F238E27FC236}">
                <a16:creationId xmlns:a16="http://schemas.microsoft.com/office/drawing/2014/main" id="{4A154BB3-2DA7-4943-9F81-CD42FB204A09}"/>
              </a:ext>
            </a:extLst>
          </p:cNvPr>
          <p:cNvSpPr>
            <a:spLocks xmlns:a="http://schemas.openxmlformats.org/drawingml/2006/main" noGrp="1"/>
          </p:cNvSpPr>
          <p:nvPr/>
        </p:nvSpPr>
        <p:spPr>
          <a:xfrm xmlns:a="http://schemas.openxmlformats.org/drawingml/2006/main">
            <a:off x="6286500" y="3095625"/>
            <a:ext cx="242887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63747C"/>
                </a:solidFill>
              </a:defRPr>
            </a:defPPr>
            <a:lvl1pPr>
              <a:defRPr sz="1725" b="0">
                <a:solidFill>
                  <a:srgbClr val="63747C"/>
                </a:solidFill>
              </a:defRPr>
            </a:lvl1pPr>
            <a:lvl2pPr>
              <a:defRPr sz="1725" b="0">
                <a:solidFill>
                  <a:srgbClr val="63747C"/>
                </a:solidFill>
              </a:defRPr>
            </a:lvl2pPr>
            <a:lvl3pPr>
              <a:defRPr sz="1725" b="0">
                <a:solidFill>
                  <a:srgbClr val="63747C"/>
                </a:solidFill>
              </a:defRPr>
            </a:lvl3pPr>
            <a:lvl4pPr>
              <a:defRPr sz="1725" b="0">
                <a:solidFill>
                  <a:srgbClr val="63747C"/>
                </a:solidFill>
              </a:defRPr>
            </a:lvl4pPr>
            <a:lvl5pPr>
              <a:defRPr sz="1725" b="0">
                <a:solidFill>
                  <a:srgbClr val="63747C"/>
                </a:solidFill>
              </a:defRPr>
            </a:lvl5pPr>
            <a:lvl6pPr>
              <a:defRPr sz="1725" b="0">
                <a:solidFill>
                  <a:srgbClr val="63747C"/>
                </a:solidFill>
              </a:defRPr>
            </a:lvl6pPr>
            <a:lvl7pPr>
              <a:defRPr sz="1725" b="0">
                <a:solidFill>
                  <a:srgbClr val="63747C"/>
                </a:solidFill>
              </a:defRPr>
            </a:lvl7pPr>
            <a:lvl8pPr>
              <a:defRPr sz="1725" b="0">
                <a:solidFill>
                  <a:srgbClr val="63747C"/>
                </a:solidFill>
              </a:defRPr>
            </a:lvl8pPr>
            <a:lvl9pPr>
              <a:defRPr sz="1725" b="0">
                <a:solidFill>
                  <a:srgbClr val="63747C"/>
                </a:solidFill>
              </a:defRPr>
            </a:lvl9pPr>
          </a:lstStyle>
          <a:p xmlns:a="http://schemas.openxmlformats.org/drawingml/2006/main">
            <a:pPr>
              <a:defRPr sz="1725" b="0">
                <a:solidFill>
                  <a:srgbClr val="63747C"/>
                </a:solidFill>
              </a:defRPr>
            </a:pPr>
            <a:r>
              <a:rPr sz="1725" b="0">
                <a:solidFill>
                  <a:srgbClr val="63747C"/>
                </a:solidFill>
              </a:rPr>
              <a:t>Dollars or supported digital assets</a:t>
            </a:r>
          </a:p>
        </p:txBody>
      </p:sp>
      <p:sp>
        <p:nvSpPr>
          <p:cNvPr id="13" name="">
            <a:extLst xmlns:a="http://schemas.openxmlformats.org/drawingml/2006/main">
              <a:ext uri="{FF2B5EF4-FFF2-40B4-BE49-F238E27FC236}">
                <a16:creationId xmlns:a16="http://schemas.microsoft.com/office/drawing/2014/main" id="{27C2DB2F-8340-4C2A-8C40-BE4C0BC7E35E}"/>
              </a:ext>
            </a:extLst>
          </p:cNvPr>
          <p:cNvSpPr>
            <a:spLocks xmlns:a="http://schemas.openxmlformats.org/drawingml/2006/main" noGrp="1"/>
          </p:cNvSpPr>
          <p:nvPr/>
        </p:nvSpPr>
        <p:spPr>
          <a:xfrm xmlns:a="http://schemas.openxmlformats.org/drawingml/2006/main">
            <a:off x="9144000" y="1619250"/>
            <a:ext cx="2476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600" b="1">
                <a:solidFill>
                  <a:srgbClr val="B99A57"/>
                </a:solidFill>
              </a:defRPr>
            </a:defPPr>
            <a:lvl1pPr>
              <a:defRPr sz="3600" b="1">
                <a:solidFill>
                  <a:srgbClr val="B99A57"/>
                </a:solidFill>
              </a:defRPr>
            </a:lvl1pPr>
            <a:lvl2pPr>
              <a:defRPr sz="3600" b="1">
                <a:solidFill>
                  <a:srgbClr val="B99A57"/>
                </a:solidFill>
              </a:defRPr>
            </a:lvl2pPr>
            <a:lvl3pPr>
              <a:defRPr sz="3600" b="1">
                <a:solidFill>
                  <a:srgbClr val="B99A57"/>
                </a:solidFill>
              </a:defRPr>
            </a:lvl3pPr>
            <a:lvl4pPr>
              <a:defRPr sz="3600" b="1">
                <a:solidFill>
                  <a:srgbClr val="B99A57"/>
                </a:solidFill>
              </a:defRPr>
            </a:lvl4pPr>
            <a:lvl5pPr>
              <a:defRPr sz="3600" b="1">
                <a:solidFill>
                  <a:srgbClr val="B99A57"/>
                </a:solidFill>
              </a:defRPr>
            </a:lvl5pPr>
            <a:lvl6pPr>
              <a:defRPr sz="3600" b="1">
                <a:solidFill>
                  <a:srgbClr val="B99A57"/>
                </a:solidFill>
              </a:defRPr>
            </a:lvl6pPr>
            <a:lvl7pPr>
              <a:defRPr sz="3600" b="1">
                <a:solidFill>
                  <a:srgbClr val="B99A57"/>
                </a:solidFill>
              </a:defRPr>
            </a:lvl7pPr>
            <a:lvl8pPr>
              <a:defRPr sz="3600" b="1">
                <a:solidFill>
                  <a:srgbClr val="B99A57"/>
                </a:solidFill>
              </a:defRPr>
            </a:lvl8pPr>
            <a:lvl9pPr>
              <a:defRPr sz="3600" b="1">
                <a:solidFill>
                  <a:srgbClr val="B99A57"/>
                </a:solidFill>
              </a:defRPr>
            </a:lvl9pPr>
          </a:lstStyle>
          <a:p xmlns:a="http://schemas.openxmlformats.org/drawingml/2006/main">
            <a:pPr>
              <a:defRPr sz="3600" b="1">
                <a:solidFill>
                  <a:srgbClr val="B99A57"/>
                </a:solidFill>
              </a:defRPr>
            </a:pPr>
            <a:r>
              <a:rPr sz="3600" b="1">
                <a:solidFill>
                  <a:srgbClr val="B99A57"/>
                </a:solidFill>
              </a:rPr>
              <a:t>04</a:t>
            </a:r>
          </a:p>
        </p:txBody>
      </p:sp>
      <p:sp>
        <p:nvSpPr>
          <p:cNvPr id="14" name="">
            <a:extLst xmlns:a="http://schemas.openxmlformats.org/drawingml/2006/main">
              <a:ext uri="{FF2B5EF4-FFF2-40B4-BE49-F238E27FC236}">
                <a16:creationId xmlns:a16="http://schemas.microsoft.com/office/drawing/2014/main" id="{43D7A5E3-48D7-48E2-831C-8AEB7B76B81D}"/>
              </a:ext>
            </a:extLst>
          </p:cNvPr>
          <p:cNvSpPr>
            <a:spLocks xmlns:a="http://schemas.openxmlformats.org/drawingml/2006/main" noGrp="1"/>
          </p:cNvSpPr>
          <p:nvPr/>
        </p:nvSpPr>
        <p:spPr>
          <a:xfrm xmlns:a="http://schemas.openxmlformats.org/drawingml/2006/main">
            <a:off x="9144000" y="2505075"/>
            <a:ext cx="2476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1">
                <a:solidFill>
                  <a:srgbClr val="183746"/>
                </a:solidFill>
              </a:defRPr>
            </a:defPPr>
            <a:lvl1pPr>
              <a:defRPr sz="2250" b="1">
                <a:solidFill>
                  <a:srgbClr val="183746"/>
                </a:solidFill>
              </a:defRPr>
            </a:lvl1pPr>
            <a:lvl2pPr>
              <a:defRPr sz="2250" b="1">
                <a:solidFill>
                  <a:srgbClr val="183746"/>
                </a:solidFill>
              </a:defRPr>
            </a:lvl2pPr>
            <a:lvl3pPr>
              <a:defRPr sz="2250" b="1">
                <a:solidFill>
                  <a:srgbClr val="183746"/>
                </a:solidFill>
              </a:defRPr>
            </a:lvl3pPr>
            <a:lvl4pPr>
              <a:defRPr sz="2250" b="1">
                <a:solidFill>
                  <a:srgbClr val="183746"/>
                </a:solidFill>
              </a:defRPr>
            </a:lvl4pPr>
            <a:lvl5pPr>
              <a:defRPr sz="2250" b="1">
                <a:solidFill>
                  <a:srgbClr val="183746"/>
                </a:solidFill>
              </a:defRPr>
            </a:lvl5pPr>
            <a:lvl6pPr>
              <a:defRPr sz="2250" b="1">
                <a:solidFill>
                  <a:srgbClr val="183746"/>
                </a:solidFill>
              </a:defRPr>
            </a:lvl6pPr>
            <a:lvl7pPr>
              <a:defRPr sz="2250" b="1">
                <a:solidFill>
                  <a:srgbClr val="183746"/>
                </a:solidFill>
              </a:defRPr>
            </a:lvl7pPr>
            <a:lvl8pPr>
              <a:defRPr sz="2250" b="1">
                <a:solidFill>
                  <a:srgbClr val="183746"/>
                </a:solidFill>
              </a:defRPr>
            </a:lvl8pPr>
            <a:lvl9pPr>
              <a:defRPr sz="2250" b="1">
                <a:solidFill>
                  <a:srgbClr val="183746"/>
                </a:solidFill>
              </a:defRPr>
            </a:lvl9pPr>
          </a:lstStyle>
          <a:p xmlns:a="http://schemas.openxmlformats.org/drawingml/2006/main">
            <a:pPr>
              <a:defRPr sz="2250" b="1">
                <a:solidFill>
                  <a:srgbClr val="183746"/>
                </a:solidFill>
              </a:defRPr>
            </a:pPr>
            <a:r>
              <a:rPr sz="2250" b="1">
                <a:solidFill>
                  <a:srgbClr val="183746"/>
                </a:solidFill>
              </a:rPr>
              <a:t>Follow</a:t>
            </a:r>
          </a:p>
        </p:txBody>
      </p:sp>
      <p:sp>
        <p:nvSpPr>
          <p:cNvPr id="15" name="">
            <a:extLst xmlns:a="http://schemas.openxmlformats.org/drawingml/2006/main">
              <a:ext uri="{FF2B5EF4-FFF2-40B4-BE49-F238E27FC236}">
                <a16:creationId xmlns:a16="http://schemas.microsoft.com/office/drawing/2014/main" id="{237B1C00-F4BF-4973-BF7D-FA205353F716}"/>
              </a:ext>
            </a:extLst>
          </p:cNvPr>
          <p:cNvSpPr>
            <a:spLocks xmlns:a="http://schemas.openxmlformats.org/drawingml/2006/main" noGrp="1"/>
          </p:cNvSpPr>
          <p:nvPr/>
        </p:nvSpPr>
        <p:spPr>
          <a:xfrm xmlns:a="http://schemas.openxmlformats.org/drawingml/2006/main">
            <a:off x="9144000" y="3095625"/>
            <a:ext cx="242887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63747C"/>
                </a:solidFill>
              </a:defRPr>
            </a:defPPr>
            <a:lvl1pPr>
              <a:defRPr sz="1725" b="0">
                <a:solidFill>
                  <a:srgbClr val="63747C"/>
                </a:solidFill>
              </a:defRPr>
            </a:lvl1pPr>
            <a:lvl2pPr>
              <a:defRPr sz="1725" b="0">
                <a:solidFill>
                  <a:srgbClr val="63747C"/>
                </a:solidFill>
              </a:defRPr>
            </a:lvl2pPr>
            <a:lvl3pPr>
              <a:defRPr sz="1725" b="0">
                <a:solidFill>
                  <a:srgbClr val="63747C"/>
                </a:solidFill>
              </a:defRPr>
            </a:lvl3pPr>
            <a:lvl4pPr>
              <a:defRPr sz="1725" b="0">
                <a:solidFill>
                  <a:srgbClr val="63747C"/>
                </a:solidFill>
              </a:defRPr>
            </a:lvl4pPr>
            <a:lvl5pPr>
              <a:defRPr sz="1725" b="0">
                <a:solidFill>
                  <a:srgbClr val="63747C"/>
                </a:solidFill>
              </a:defRPr>
            </a:lvl5pPr>
            <a:lvl6pPr>
              <a:defRPr sz="1725" b="0">
                <a:solidFill>
                  <a:srgbClr val="63747C"/>
                </a:solidFill>
              </a:defRPr>
            </a:lvl6pPr>
            <a:lvl7pPr>
              <a:defRPr sz="1725" b="0">
                <a:solidFill>
                  <a:srgbClr val="63747C"/>
                </a:solidFill>
              </a:defRPr>
            </a:lvl7pPr>
            <a:lvl8pPr>
              <a:defRPr sz="1725" b="0">
                <a:solidFill>
                  <a:srgbClr val="63747C"/>
                </a:solidFill>
              </a:defRPr>
            </a:lvl8pPr>
            <a:lvl9pPr>
              <a:defRPr sz="1725" b="0">
                <a:solidFill>
                  <a:srgbClr val="63747C"/>
                </a:solidFill>
              </a:defRPr>
            </a:lvl9pPr>
          </a:lstStyle>
          <a:p xmlns:a="http://schemas.openxmlformats.org/drawingml/2006/main">
            <a:pPr>
              <a:defRPr sz="1725" b="0">
                <a:solidFill>
                  <a:srgbClr val="63747C"/>
                </a:solidFill>
              </a:defRPr>
            </a:pPr>
            <a:r>
              <a:rPr sz="1725" b="0">
                <a:solidFill>
                  <a:srgbClr val="63747C"/>
                </a:solidFill>
              </a:rPr>
              <a:t>Statements and project updates</a:t>
            </a:r>
          </a:p>
        </p:txBody>
      </p:sp>
      <p:sp>
        <p:nvSpPr>
          <p:cNvPr id="16" name="">
            <a:extLst xmlns:a="http://schemas.openxmlformats.org/drawingml/2006/main">
              <a:ext uri="{FF2B5EF4-FFF2-40B4-BE49-F238E27FC236}">
                <a16:creationId xmlns:a16="http://schemas.microsoft.com/office/drawing/2014/main" id="{0AAAB89A-BB93-4A56-B339-06DD0F852C4E}"/>
              </a:ext>
            </a:extLst>
          </p:cNvPr>
          <p:cNvSpPr>
            <a:spLocks xmlns:a="http://schemas.openxmlformats.org/drawingml/2006/main" noGrp="1"/>
          </p:cNvSpPr>
          <p:nvPr/>
        </p:nvSpPr>
        <p:spPr>
          <a:xfrm xmlns:a="http://schemas.openxmlformats.org/drawingml/2006/main">
            <a:off x="571500" y="4781550"/>
            <a:ext cx="11049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247D82"/>
                </a:solidFill>
              </a:defRPr>
            </a:defPPr>
            <a:lvl1pPr>
              <a:defRPr sz="2175" b="1">
                <a:solidFill>
                  <a:srgbClr val="247D82"/>
                </a:solidFill>
              </a:defRPr>
            </a:lvl1pPr>
            <a:lvl2pPr>
              <a:defRPr sz="2175" b="1">
                <a:solidFill>
                  <a:srgbClr val="247D82"/>
                </a:solidFill>
              </a:defRPr>
            </a:lvl2pPr>
            <a:lvl3pPr>
              <a:defRPr sz="2175" b="1">
                <a:solidFill>
                  <a:srgbClr val="247D82"/>
                </a:solidFill>
              </a:defRPr>
            </a:lvl3pPr>
            <a:lvl4pPr>
              <a:defRPr sz="2175" b="1">
                <a:solidFill>
                  <a:srgbClr val="247D82"/>
                </a:solidFill>
              </a:defRPr>
            </a:lvl4pPr>
            <a:lvl5pPr>
              <a:defRPr sz="2175" b="1">
                <a:solidFill>
                  <a:srgbClr val="247D82"/>
                </a:solidFill>
              </a:defRPr>
            </a:lvl5pPr>
            <a:lvl6pPr>
              <a:defRPr sz="2175" b="1">
                <a:solidFill>
                  <a:srgbClr val="247D82"/>
                </a:solidFill>
              </a:defRPr>
            </a:lvl6pPr>
            <a:lvl7pPr>
              <a:defRPr sz="2175" b="1">
                <a:solidFill>
                  <a:srgbClr val="247D82"/>
                </a:solidFill>
              </a:defRPr>
            </a:lvl7pPr>
            <a:lvl8pPr>
              <a:defRPr sz="2175" b="1">
                <a:solidFill>
                  <a:srgbClr val="247D82"/>
                </a:solidFill>
              </a:defRPr>
            </a:lvl8pPr>
            <a:lvl9pPr>
              <a:defRPr sz="2175" b="1">
                <a:solidFill>
                  <a:srgbClr val="247D82"/>
                </a:solidFill>
              </a:defRPr>
            </a:lvl9pPr>
          </a:lstStyle>
          <a:p xmlns:a="http://schemas.openxmlformats.org/drawingml/2006/main">
            <a:pPr>
              <a:defRPr sz="2175" b="1">
                <a:solidFill>
                  <a:srgbClr val="247D82"/>
                </a:solidFill>
              </a:defRPr>
            </a:pPr>
            <a:r>
              <a:rPr sz="2175" b="1">
                <a:solidFill>
                  <a:srgbClr val="247D82"/>
                </a:solidFill>
              </a:rPr>
              <a:t>Proposed opening participation starts at $500 per project</a:t>
            </a:r>
          </a:p>
        </p:txBody>
      </p:sp>
      <p:sp>
        <p:nvSpPr>
          <p:cNvPr id="17" name="">
            <a:extLst xmlns:a="http://schemas.openxmlformats.org/drawingml/2006/main">
              <a:ext uri="{FF2B5EF4-FFF2-40B4-BE49-F238E27FC236}">
                <a16:creationId xmlns:a16="http://schemas.microsoft.com/office/drawing/2014/main" id="{554AE078-5215-455C-B464-AB42BAF46BEF}"/>
              </a:ext>
            </a:extLst>
          </p:cNvPr>
          <p:cNvSpPr>
            <a:spLocks xmlns:a="http://schemas.openxmlformats.org/drawingml/2006/main" noGrp="1"/>
          </p:cNvSpPr>
          <p:nvPr/>
        </p:nvSpPr>
        <p:spPr>
          <a:xfrm xmlns:a="http://schemas.openxmlformats.org/drawingml/2006/main">
            <a:off x="571500" y="5962650"/>
            <a:ext cx="10953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3747C"/>
                </a:solidFill>
              </a:defRPr>
            </a:defPPr>
            <a:lvl1pPr>
              <a:defRPr sz="1050" b="0">
                <a:solidFill>
                  <a:srgbClr val="63747C"/>
                </a:solidFill>
              </a:defRPr>
            </a:lvl1pPr>
            <a:lvl2pPr>
              <a:defRPr sz="1050" b="0">
                <a:solidFill>
                  <a:srgbClr val="63747C"/>
                </a:solidFill>
              </a:defRPr>
            </a:lvl2pPr>
            <a:lvl3pPr>
              <a:defRPr sz="1050" b="0">
                <a:solidFill>
                  <a:srgbClr val="63747C"/>
                </a:solidFill>
              </a:defRPr>
            </a:lvl3pPr>
            <a:lvl4pPr>
              <a:defRPr sz="1050" b="0">
                <a:solidFill>
                  <a:srgbClr val="63747C"/>
                </a:solidFill>
              </a:defRPr>
            </a:lvl4pPr>
            <a:lvl5pPr>
              <a:defRPr sz="1050" b="0">
                <a:solidFill>
                  <a:srgbClr val="63747C"/>
                </a:solidFill>
              </a:defRPr>
            </a:lvl5pPr>
            <a:lvl6pPr>
              <a:defRPr sz="1050" b="0">
                <a:solidFill>
                  <a:srgbClr val="63747C"/>
                </a:solidFill>
              </a:defRPr>
            </a:lvl6pPr>
            <a:lvl7pPr>
              <a:defRPr sz="1050" b="0">
                <a:solidFill>
                  <a:srgbClr val="63747C"/>
                </a:solidFill>
              </a:defRPr>
            </a:lvl7pPr>
            <a:lvl8pPr>
              <a:defRPr sz="1050" b="0">
                <a:solidFill>
                  <a:srgbClr val="63747C"/>
                </a:solidFill>
              </a:defRPr>
            </a:lvl8pPr>
            <a:lvl9pPr>
              <a:defRPr sz="1050" b="0">
                <a:solidFill>
                  <a:srgbClr val="63747C"/>
                </a:solidFill>
              </a:defRPr>
            </a:lvl9pPr>
          </a:lstStyle>
          <a:p xmlns:a="http://schemas.openxmlformats.org/drawingml/2006/main">
            <a:pPr>
              <a:defRPr sz="1050" b="0">
                <a:solidFill>
                  <a:srgbClr val="63747C"/>
                </a:solidFill>
              </a:defRPr>
            </a:pPr>
            <a:r>
              <a:rPr sz="1050" b="0">
                <a:solidFill>
                  <a:srgbClr val="63747C"/>
                </a:solidFill>
              </a:rPr>
              <a:t>Project repayment follows asset cash flow and contractual maturity. Initial transfers require a supported register process.</a:t>
            </a:r>
          </a:p>
        </p:txBody>
      </p:sp>
    </p:spTree>
    <p:extLst>
      <p:ext uri="{BB962C8B-B14F-4D97-AF65-F5344CB8AC3E}">
        <p14:creationId xmlns:p14="http://schemas.microsoft.com/office/powerpoint/2010/main" val="1265485426"/>
      </p:ext>
    </p:extLst>
  </p:cSld>
</p:sld>
</file>

<file path=ppt/slides/slide4.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99CDF9EA-381A-4B58-9EEA-F49A77B845E4}"/>
              </a:ext>
            </a:extLst>
          </p:cNvPr>
          <p:cNvSpPr>
            <a:spLocks xmlns:a="http://schemas.openxmlformats.org/drawingml/2006/main" noGrp="1"/>
          </p:cNvSpPr>
          <p:nvPr/>
        </p:nvSpPr>
        <p:spPr>
          <a:xfrm xmlns:a="http://schemas.openxmlformats.org/drawingml/2006/main">
            <a:off x="571500" y="409575"/>
            <a:ext cx="11049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83746"/>
                </a:solidFill>
              </a:defRPr>
            </a:defPPr>
            <a:lvl1pPr>
              <a:defRPr sz="2550" b="1">
                <a:solidFill>
                  <a:srgbClr val="183746"/>
                </a:solidFill>
              </a:defRPr>
            </a:lvl1pPr>
            <a:lvl2pPr>
              <a:defRPr sz="2550" b="1">
                <a:solidFill>
                  <a:srgbClr val="183746"/>
                </a:solidFill>
              </a:defRPr>
            </a:lvl2pPr>
            <a:lvl3pPr>
              <a:defRPr sz="2550" b="1">
                <a:solidFill>
                  <a:srgbClr val="183746"/>
                </a:solidFill>
              </a:defRPr>
            </a:lvl3pPr>
            <a:lvl4pPr>
              <a:defRPr sz="2550" b="1">
                <a:solidFill>
                  <a:srgbClr val="183746"/>
                </a:solidFill>
              </a:defRPr>
            </a:lvl4pPr>
            <a:lvl5pPr>
              <a:defRPr sz="2550" b="1">
                <a:solidFill>
                  <a:srgbClr val="183746"/>
                </a:solidFill>
              </a:defRPr>
            </a:lvl5pPr>
            <a:lvl6pPr>
              <a:defRPr sz="2550" b="1">
                <a:solidFill>
                  <a:srgbClr val="183746"/>
                </a:solidFill>
              </a:defRPr>
            </a:lvl6pPr>
            <a:lvl7pPr>
              <a:defRPr sz="2550" b="1">
                <a:solidFill>
                  <a:srgbClr val="183746"/>
                </a:solidFill>
              </a:defRPr>
            </a:lvl7pPr>
            <a:lvl8pPr>
              <a:defRPr sz="2550" b="1">
                <a:solidFill>
                  <a:srgbClr val="183746"/>
                </a:solidFill>
              </a:defRPr>
            </a:lvl8pPr>
            <a:lvl9pPr>
              <a:defRPr sz="2550" b="1">
                <a:solidFill>
                  <a:srgbClr val="183746"/>
                </a:solidFill>
              </a:defRPr>
            </a:lvl9pPr>
          </a:lstStyle>
          <a:p xmlns:a="http://schemas.openxmlformats.org/drawingml/2006/main">
            <a:pPr>
              <a:defRPr sz="2550" b="1">
                <a:solidFill>
                  <a:srgbClr val="183746"/>
                </a:solidFill>
              </a:defRPr>
            </a:pPr>
            <a:r>
              <a:rPr sz="2550" b="1">
                <a:solidFill>
                  <a:srgbClr val="183746"/>
                </a:solidFill>
              </a:rPr>
              <a:t>BCH records and dollar settlement</a:t>
            </a:r>
          </a:p>
        </p:txBody>
      </p:sp>
      <p:sp>
        <p:nvSpPr>
          <p:cNvPr id="2" name="">
            <a:extLst xmlns:a="http://schemas.openxmlformats.org/drawingml/2006/main">
              <a:ext uri="{FF2B5EF4-FFF2-40B4-BE49-F238E27FC236}">
                <a16:creationId xmlns:a16="http://schemas.microsoft.com/office/drawing/2014/main" id="{9F2D19C9-279D-4B5D-9F15-078DC59C0527}"/>
              </a:ext>
            </a:extLst>
          </p:cNvPr>
          <p:cNvSpPr>
            <a:spLocks xmlns:a="http://schemas.openxmlformats.org/drawingml/2006/main" noGrp="1"/>
          </p:cNvSpPr>
          <p:nvPr/>
        </p:nvSpPr>
        <p:spPr>
          <a:xfrm xmlns:a="http://schemas.openxmlformats.org/drawingml/2006/main">
            <a:off x="571500" y="6410325"/>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63747C"/>
                </a:solidFill>
              </a:defRPr>
            </a:defPPr>
            <a:lvl1pPr>
              <a:defRPr sz="900" b="0">
                <a:solidFill>
                  <a:srgbClr val="63747C"/>
                </a:solidFill>
              </a:defRPr>
            </a:lvl1pPr>
            <a:lvl2pPr>
              <a:defRPr sz="900" b="0">
                <a:solidFill>
                  <a:srgbClr val="63747C"/>
                </a:solidFill>
              </a:defRPr>
            </a:lvl2pPr>
            <a:lvl3pPr>
              <a:defRPr sz="900" b="0">
                <a:solidFill>
                  <a:srgbClr val="63747C"/>
                </a:solidFill>
              </a:defRPr>
            </a:lvl3pPr>
            <a:lvl4pPr>
              <a:defRPr sz="900" b="0">
                <a:solidFill>
                  <a:srgbClr val="63747C"/>
                </a:solidFill>
              </a:defRPr>
            </a:lvl4pPr>
            <a:lvl5pPr>
              <a:defRPr sz="900" b="0">
                <a:solidFill>
                  <a:srgbClr val="63747C"/>
                </a:solidFill>
              </a:defRPr>
            </a:lvl5pPr>
            <a:lvl6pPr>
              <a:defRPr sz="900" b="0">
                <a:solidFill>
                  <a:srgbClr val="63747C"/>
                </a:solidFill>
              </a:defRPr>
            </a:lvl6pPr>
            <a:lvl7pPr>
              <a:defRPr sz="900" b="0">
                <a:solidFill>
                  <a:srgbClr val="63747C"/>
                </a:solidFill>
              </a:defRPr>
            </a:lvl7pPr>
            <a:lvl8pPr>
              <a:defRPr sz="900" b="0">
                <a:solidFill>
                  <a:srgbClr val="63747C"/>
                </a:solidFill>
              </a:defRPr>
            </a:lvl8pPr>
            <a:lvl9pPr>
              <a:defRPr sz="900" b="0">
                <a:solidFill>
                  <a:srgbClr val="63747C"/>
                </a:solidFill>
              </a:defRPr>
            </a:lvl9pPr>
          </a:lstStyle>
          <a:p xmlns:a="http://schemas.openxmlformats.org/drawingml/2006/main">
            <a:pPr>
              <a:defRPr sz="900" b="0">
                <a:solidFill>
                  <a:srgbClr val="63747C"/>
                </a:solidFill>
              </a:defRPr>
            </a:pPr>
            <a:r>
              <a:rPr sz="900" b="0">
                <a:solidFill>
                  <a:srgbClr val="63747C"/>
                </a:solidFill>
              </a:rPr>
              <a:t>BANKERS FIRST CHOICE</a:t>
            </a:r>
          </a:p>
        </p:txBody>
      </p:sp>
      <p:sp>
        <p:nvSpPr>
          <p:cNvPr id="3" name="">
            <a:extLst xmlns:a="http://schemas.openxmlformats.org/drawingml/2006/main">
              <a:ext uri="{FF2B5EF4-FFF2-40B4-BE49-F238E27FC236}">
                <a16:creationId xmlns:a16="http://schemas.microsoft.com/office/drawing/2014/main" id="{8E179EFA-8F75-45B1-963A-8748A56FF055}"/>
              </a:ext>
            </a:extLst>
          </p:cNvPr>
          <p:cNvSpPr>
            <a:spLocks xmlns:a="http://schemas.openxmlformats.org/drawingml/2006/main" noGrp="1"/>
          </p:cNvSpPr>
          <p:nvPr/>
        </p:nvSpPr>
        <p:spPr>
          <a:xfrm xmlns:a="http://schemas.openxmlformats.org/drawingml/2006/main">
            <a:off x="11182350" y="638175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63747C"/>
                </a:solidFill>
              </a:defRPr>
            </a:defPPr>
            <a:lvl1pPr>
              <a:defRPr sz="975" b="0">
                <a:solidFill>
                  <a:srgbClr val="63747C"/>
                </a:solidFill>
              </a:defRPr>
            </a:lvl1pPr>
            <a:lvl2pPr>
              <a:defRPr sz="975" b="0">
                <a:solidFill>
                  <a:srgbClr val="63747C"/>
                </a:solidFill>
              </a:defRPr>
            </a:lvl2pPr>
            <a:lvl3pPr>
              <a:defRPr sz="975" b="0">
                <a:solidFill>
                  <a:srgbClr val="63747C"/>
                </a:solidFill>
              </a:defRPr>
            </a:lvl3pPr>
            <a:lvl4pPr>
              <a:defRPr sz="975" b="0">
                <a:solidFill>
                  <a:srgbClr val="63747C"/>
                </a:solidFill>
              </a:defRPr>
            </a:lvl4pPr>
            <a:lvl5pPr>
              <a:defRPr sz="975" b="0">
                <a:solidFill>
                  <a:srgbClr val="63747C"/>
                </a:solidFill>
              </a:defRPr>
            </a:lvl5pPr>
            <a:lvl6pPr>
              <a:defRPr sz="975" b="0">
                <a:solidFill>
                  <a:srgbClr val="63747C"/>
                </a:solidFill>
              </a:defRPr>
            </a:lvl6pPr>
            <a:lvl7pPr>
              <a:defRPr sz="975" b="0">
                <a:solidFill>
                  <a:srgbClr val="63747C"/>
                </a:solidFill>
              </a:defRPr>
            </a:lvl7pPr>
            <a:lvl8pPr>
              <a:defRPr sz="975" b="0">
                <a:solidFill>
                  <a:srgbClr val="63747C"/>
                </a:solidFill>
              </a:defRPr>
            </a:lvl8pPr>
            <a:lvl9pPr>
              <a:defRPr sz="975" b="0">
                <a:solidFill>
                  <a:srgbClr val="63747C"/>
                </a:solidFill>
              </a:defRPr>
            </a:lvl9pPr>
          </a:lstStyle>
          <a:p xmlns:a="http://schemas.openxmlformats.org/drawingml/2006/main">
            <a:pPr>
              <a:defRPr sz="975" b="0">
                <a:solidFill>
                  <a:srgbClr val="63747C"/>
                </a:solidFill>
              </a:defRPr>
            </a:pPr>
            <a:r>
              <a:rPr sz="975" b="0">
                <a:solidFill>
                  <a:srgbClr val="63747C"/>
                </a:solidFill>
              </a:rPr>
              <a:t>04</a:t>
            </a:r>
          </a:p>
        </p:txBody>
      </p:sp>
      <p:sp>
        <p:nvSpPr>
          <p:cNvPr id="4" name="">
            <a:extLst xmlns:a="http://schemas.openxmlformats.org/drawingml/2006/main">
              <a:ext uri="{FF2B5EF4-FFF2-40B4-BE49-F238E27FC236}">
                <a16:creationId xmlns:a16="http://schemas.microsoft.com/office/drawing/2014/main" id="{2D48E529-0CF2-4887-A132-0B7403D4ADFA}"/>
              </a:ext>
            </a:extLst>
          </p:cNvPr>
          <p:cNvSpPr>
            <a:spLocks xmlns:a="http://schemas.openxmlformats.org/drawingml/2006/main" noGrp="1"/>
          </p:cNvSpPr>
          <p:nvPr/>
        </p:nvSpPr>
        <p:spPr>
          <a:xfrm xmlns:a="http://schemas.openxmlformats.org/drawingml/2006/main">
            <a:off x="571500" y="1524000"/>
            <a:ext cx="3143250" cy="1190625"/>
          </a:xfrm>
          <a:prstGeom xmlns:a="http://schemas.openxmlformats.org/drawingml/2006/main" prst="rect">
            <a:avLst/>
          </a:prstGeom>
          <a:solidFill xmlns:a="http://schemas.openxmlformats.org/drawingml/2006/main">
            <a:srgbClr val="FFFFFF"/>
          </a:solidFill>
          <a:ln xmlns:a="http://schemas.openxmlformats.org/drawingml/2006/main" w="9525">
            <a:solidFill>
              <a:srgbClr val="CCD6D8"/>
            </a:solidFill>
          </a:ln>
        </p:spPr>
      </p:sp>
      <p:sp>
        <p:nvSpPr>
          <p:cNvPr id="5" name="">
            <a:extLst xmlns:a="http://schemas.openxmlformats.org/drawingml/2006/main">
              <a:ext uri="{FF2B5EF4-FFF2-40B4-BE49-F238E27FC236}">
                <a16:creationId xmlns:a16="http://schemas.microsoft.com/office/drawing/2014/main" id="{247426F2-4022-4E2F-A3A9-7F6C62CC2978}"/>
              </a:ext>
            </a:extLst>
          </p:cNvPr>
          <p:cNvSpPr>
            <a:spLocks xmlns:a="http://schemas.openxmlformats.org/drawingml/2006/main" noGrp="1"/>
          </p:cNvSpPr>
          <p:nvPr/>
        </p:nvSpPr>
        <p:spPr>
          <a:xfrm xmlns:a="http://schemas.openxmlformats.org/drawingml/2006/main">
            <a:off x="742950" y="1638300"/>
            <a:ext cx="28003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1">
                <a:solidFill>
                  <a:srgbClr val="183746"/>
                </a:solidFill>
              </a:defRPr>
            </a:defPPr>
            <a:lvl1pPr>
              <a:defRPr sz="1725" b="1">
                <a:solidFill>
                  <a:srgbClr val="183746"/>
                </a:solidFill>
              </a:defRPr>
            </a:lvl1pPr>
            <a:lvl2pPr>
              <a:defRPr sz="1725" b="1">
                <a:solidFill>
                  <a:srgbClr val="183746"/>
                </a:solidFill>
              </a:defRPr>
            </a:lvl2pPr>
            <a:lvl3pPr>
              <a:defRPr sz="1725" b="1">
                <a:solidFill>
                  <a:srgbClr val="183746"/>
                </a:solidFill>
              </a:defRPr>
            </a:lvl3pPr>
            <a:lvl4pPr>
              <a:defRPr sz="1725" b="1">
                <a:solidFill>
                  <a:srgbClr val="183746"/>
                </a:solidFill>
              </a:defRPr>
            </a:lvl4pPr>
            <a:lvl5pPr>
              <a:defRPr sz="1725" b="1">
                <a:solidFill>
                  <a:srgbClr val="183746"/>
                </a:solidFill>
              </a:defRPr>
            </a:lvl5pPr>
            <a:lvl6pPr>
              <a:defRPr sz="1725" b="1">
                <a:solidFill>
                  <a:srgbClr val="183746"/>
                </a:solidFill>
              </a:defRPr>
            </a:lvl6pPr>
            <a:lvl7pPr>
              <a:defRPr sz="1725" b="1">
                <a:solidFill>
                  <a:srgbClr val="183746"/>
                </a:solidFill>
              </a:defRPr>
            </a:lvl7pPr>
            <a:lvl8pPr>
              <a:defRPr sz="1725" b="1">
                <a:solidFill>
                  <a:srgbClr val="183746"/>
                </a:solidFill>
              </a:defRPr>
            </a:lvl8pPr>
            <a:lvl9pPr>
              <a:defRPr sz="1725" b="1">
                <a:solidFill>
                  <a:srgbClr val="183746"/>
                </a:solidFill>
              </a:defRPr>
            </a:lvl9pPr>
          </a:lstStyle>
          <a:p xmlns:a="http://schemas.openxmlformats.org/drawingml/2006/main">
            <a:pPr>
              <a:defRPr sz="1725" b="1">
                <a:solidFill>
                  <a:srgbClr val="183746"/>
                </a:solidFill>
              </a:defRPr>
            </a:pPr>
            <a:r>
              <a:rPr sz="1725" b="1">
                <a:solidFill>
                  <a:srgbClr val="183746"/>
                </a:solidFill>
              </a:rPr>
              <a:t>Investor account</a:t>
            </a:r>
          </a:p>
        </p:txBody>
      </p:sp>
      <p:sp>
        <p:nvSpPr>
          <p:cNvPr id="6" name="">
            <a:extLst xmlns:a="http://schemas.openxmlformats.org/drawingml/2006/main">
              <a:ext uri="{FF2B5EF4-FFF2-40B4-BE49-F238E27FC236}">
                <a16:creationId xmlns:a16="http://schemas.microsoft.com/office/drawing/2014/main" id="{6D5CB362-118F-42F4-B91C-931619D28E66}"/>
              </a:ext>
            </a:extLst>
          </p:cNvPr>
          <p:cNvSpPr>
            <a:spLocks xmlns:a="http://schemas.openxmlformats.org/drawingml/2006/main" noGrp="1"/>
          </p:cNvSpPr>
          <p:nvPr/>
        </p:nvSpPr>
        <p:spPr>
          <a:xfrm xmlns:a="http://schemas.openxmlformats.org/drawingml/2006/main">
            <a:off x="742950" y="2047875"/>
            <a:ext cx="28003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3747C"/>
                </a:solidFill>
              </a:defRPr>
            </a:defPPr>
            <a:lvl1pPr>
              <a:defRPr sz="1350" b="0">
                <a:solidFill>
                  <a:srgbClr val="63747C"/>
                </a:solidFill>
              </a:defRPr>
            </a:lvl1pPr>
            <a:lvl2pPr>
              <a:defRPr sz="1350" b="0">
                <a:solidFill>
                  <a:srgbClr val="63747C"/>
                </a:solidFill>
              </a:defRPr>
            </a:lvl2pPr>
            <a:lvl3pPr>
              <a:defRPr sz="1350" b="0">
                <a:solidFill>
                  <a:srgbClr val="63747C"/>
                </a:solidFill>
              </a:defRPr>
            </a:lvl3pPr>
            <a:lvl4pPr>
              <a:defRPr sz="1350" b="0">
                <a:solidFill>
                  <a:srgbClr val="63747C"/>
                </a:solidFill>
              </a:defRPr>
            </a:lvl4pPr>
            <a:lvl5pPr>
              <a:defRPr sz="1350" b="0">
                <a:solidFill>
                  <a:srgbClr val="63747C"/>
                </a:solidFill>
              </a:defRPr>
            </a:lvl5pPr>
            <a:lvl6pPr>
              <a:defRPr sz="1350" b="0">
                <a:solidFill>
                  <a:srgbClr val="63747C"/>
                </a:solidFill>
              </a:defRPr>
            </a:lvl6pPr>
            <a:lvl7pPr>
              <a:defRPr sz="1350" b="0">
                <a:solidFill>
                  <a:srgbClr val="63747C"/>
                </a:solidFill>
              </a:defRPr>
            </a:lvl7pPr>
            <a:lvl8pPr>
              <a:defRPr sz="1350" b="0">
                <a:solidFill>
                  <a:srgbClr val="63747C"/>
                </a:solidFill>
              </a:defRPr>
            </a:lvl8pPr>
            <a:lvl9pPr>
              <a:defRPr sz="1350" b="0">
                <a:solidFill>
                  <a:srgbClr val="63747C"/>
                </a:solidFill>
              </a:defRPr>
            </a:lvl9pPr>
          </a:lstStyle>
          <a:p xmlns:a="http://schemas.openxmlformats.org/drawingml/2006/main">
            <a:pPr>
              <a:defRPr sz="1350" b="0">
                <a:solidFill>
                  <a:srgbClr val="63747C"/>
                </a:solidFill>
              </a:defRPr>
            </a:pPr>
            <a:r>
              <a:rPr sz="1350" b="0">
                <a:solidFill>
                  <a:srgbClr val="63747C"/>
                </a:solidFill>
              </a:rPr>
              <a:t>Dollar balances and project allocations</a:t>
            </a:r>
          </a:p>
        </p:txBody>
      </p:sp>
      <p:sp>
        <p:nvSpPr>
          <p:cNvPr id="7" name="">
            <a:extLst xmlns:a="http://schemas.openxmlformats.org/drawingml/2006/main">
              <a:ext uri="{FF2B5EF4-FFF2-40B4-BE49-F238E27FC236}">
                <a16:creationId xmlns:a16="http://schemas.microsoft.com/office/drawing/2014/main" id="{BEBD8986-91C2-451A-B9C9-DA15C1FCA5ED}"/>
              </a:ext>
            </a:extLst>
          </p:cNvPr>
          <p:cNvSpPr>
            <a:spLocks xmlns:a="http://schemas.openxmlformats.org/drawingml/2006/main" noGrp="1"/>
          </p:cNvSpPr>
          <p:nvPr/>
        </p:nvSpPr>
        <p:spPr>
          <a:xfrm xmlns:a="http://schemas.openxmlformats.org/drawingml/2006/main">
            <a:off x="4524375" y="1524000"/>
            <a:ext cx="3143250" cy="1190625"/>
          </a:xfrm>
          <a:prstGeom xmlns:a="http://schemas.openxmlformats.org/drawingml/2006/main" prst="rect">
            <a:avLst/>
          </a:prstGeom>
          <a:solidFill xmlns:a="http://schemas.openxmlformats.org/drawingml/2006/main">
            <a:srgbClr val="FFFFFF"/>
          </a:solidFill>
          <a:ln xmlns:a="http://schemas.openxmlformats.org/drawingml/2006/main" w="9525">
            <a:solidFill>
              <a:srgbClr val="CCD6D8"/>
            </a:solidFill>
          </a:ln>
        </p:spPr>
      </p:sp>
      <p:sp>
        <p:nvSpPr>
          <p:cNvPr id="8" name="">
            <a:extLst xmlns:a="http://schemas.openxmlformats.org/drawingml/2006/main">
              <a:ext uri="{FF2B5EF4-FFF2-40B4-BE49-F238E27FC236}">
                <a16:creationId xmlns:a16="http://schemas.microsoft.com/office/drawing/2014/main" id="{141F7213-C59C-4021-941A-F5318A643E5B}"/>
              </a:ext>
            </a:extLst>
          </p:cNvPr>
          <p:cNvSpPr>
            <a:spLocks xmlns:a="http://schemas.openxmlformats.org/drawingml/2006/main" noGrp="1"/>
          </p:cNvSpPr>
          <p:nvPr/>
        </p:nvSpPr>
        <p:spPr>
          <a:xfrm xmlns:a="http://schemas.openxmlformats.org/drawingml/2006/main">
            <a:off x="4695825" y="1638300"/>
            <a:ext cx="28003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1">
                <a:solidFill>
                  <a:srgbClr val="183746"/>
                </a:solidFill>
              </a:defRPr>
            </a:defPPr>
            <a:lvl1pPr>
              <a:defRPr sz="1725" b="1">
                <a:solidFill>
                  <a:srgbClr val="183746"/>
                </a:solidFill>
              </a:defRPr>
            </a:lvl1pPr>
            <a:lvl2pPr>
              <a:defRPr sz="1725" b="1">
                <a:solidFill>
                  <a:srgbClr val="183746"/>
                </a:solidFill>
              </a:defRPr>
            </a:lvl2pPr>
            <a:lvl3pPr>
              <a:defRPr sz="1725" b="1">
                <a:solidFill>
                  <a:srgbClr val="183746"/>
                </a:solidFill>
              </a:defRPr>
            </a:lvl3pPr>
            <a:lvl4pPr>
              <a:defRPr sz="1725" b="1">
                <a:solidFill>
                  <a:srgbClr val="183746"/>
                </a:solidFill>
              </a:defRPr>
            </a:lvl4pPr>
            <a:lvl5pPr>
              <a:defRPr sz="1725" b="1">
                <a:solidFill>
                  <a:srgbClr val="183746"/>
                </a:solidFill>
              </a:defRPr>
            </a:lvl5pPr>
            <a:lvl6pPr>
              <a:defRPr sz="1725" b="1">
                <a:solidFill>
                  <a:srgbClr val="183746"/>
                </a:solidFill>
              </a:defRPr>
            </a:lvl6pPr>
            <a:lvl7pPr>
              <a:defRPr sz="1725" b="1">
                <a:solidFill>
                  <a:srgbClr val="183746"/>
                </a:solidFill>
              </a:defRPr>
            </a:lvl7pPr>
            <a:lvl8pPr>
              <a:defRPr sz="1725" b="1">
                <a:solidFill>
                  <a:srgbClr val="183746"/>
                </a:solidFill>
              </a:defRPr>
            </a:lvl8pPr>
            <a:lvl9pPr>
              <a:defRPr sz="1725" b="1">
                <a:solidFill>
                  <a:srgbClr val="183746"/>
                </a:solidFill>
              </a:defRPr>
            </a:lvl9pPr>
          </a:lstStyle>
          <a:p xmlns:a="http://schemas.openxmlformats.org/drawingml/2006/main">
            <a:pPr>
              <a:defRPr sz="1725" b="1">
                <a:solidFill>
                  <a:srgbClr val="183746"/>
                </a:solidFill>
              </a:defRPr>
            </a:pPr>
            <a:r>
              <a:rPr sz="1725" b="1">
                <a:solidFill>
                  <a:srgbClr val="183746"/>
                </a:solidFill>
              </a:rPr>
              <a:t>BCH CashTokens</a:t>
            </a:r>
          </a:p>
        </p:txBody>
      </p:sp>
      <p:sp>
        <p:nvSpPr>
          <p:cNvPr id="9" name="">
            <a:extLst xmlns:a="http://schemas.openxmlformats.org/drawingml/2006/main">
              <a:ext uri="{FF2B5EF4-FFF2-40B4-BE49-F238E27FC236}">
                <a16:creationId xmlns:a16="http://schemas.microsoft.com/office/drawing/2014/main" id="{BD2544E4-7316-4F66-9094-59995B87474A}"/>
              </a:ext>
            </a:extLst>
          </p:cNvPr>
          <p:cNvSpPr>
            <a:spLocks xmlns:a="http://schemas.openxmlformats.org/drawingml/2006/main" noGrp="1"/>
          </p:cNvSpPr>
          <p:nvPr/>
        </p:nvSpPr>
        <p:spPr>
          <a:xfrm xmlns:a="http://schemas.openxmlformats.org/drawingml/2006/main">
            <a:off x="4695825" y="2047875"/>
            <a:ext cx="28003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3747C"/>
                </a:solidFill>
              </a:defRPr>
            </a:defPPr>
            <a:lvl1pPr>
              <a:defRPr sz="1350" b="0">
                <a:solidFill>
                  <a:srgbClr val="63747C"/>
                </a:solidFill>
              </a:defRPr>
            </a:lvl1pPr>
            <a:lvl2pPr>
              <a:defRPr sz="1350" b="0">
                <a:solidFill>
                  <a:srgbClr val="63747C"/>
                </a:solidFill>
              </a:defRPr>
            </a:lvl2pPr>
            <a:lvl3pPr>
              <a:defRPr sz="1350" b="0">
                <a:solidFill>
                  <a:srgbClr val="63747C"/>
                </a:solidFill>
              </a:defRPr>
            </a:lvl3pPr>
            <a:lvl4pPr>
              <a:defRPr sz="1350" b="0">
                <a:solidFill>
                  <a:srgbClr val="63747C"/>
                </a:solidFill>
              </a:defRPr>
            </a:lvl4pPr>
            <a:lvl5pPr>
              <a:defRPr sz="1350" b="0">
                <a:solidFill>
                  <a:srgbClr val="63747C"/>
                </a:solidFill>
              </a:defRPr>
            </a:lvl5pPr>
            <a:lvl6pPr>
              <a:defRPr sz="1350" b="0">
                <a:solidFill>
                  <a:srgbClr val="63747C"/>
                </a:solidFill>
              </a:defRPr>
            </a:lvl6pPr>
            <a:lvl7pPr>
              <a:defRPr sz="1350" b="0">
                <a:solidFill>
                  <a:srgbClr val="63747C"/>
                </a:solidFill>
              </a:defRPr>
            </a:lvl7pPr>
            <a:lvl8pPr>
              <a:defRPr sz="1350" b="0">
                <a:solidFill>
                  <a:srgbClr val="63747C"/>
                </a:solidFill>
              </a:defRPr>
            </a:lvl8pPr>
            <a:lvl9pPr>
              <a:defRPr sz="1350" b="0">
                <a:solidFill>
                  <a:srgbClr val="63747C"/>
                </a:solidFill>
              </a:defRPr>
            </a:lvl9pPr>
          </a:lstStyle>
          <a:p xmlns:a="http://schemas.openxmlformats.org/drawingml/2006/main">
            <a:pPr>
              <a:defRPr sz="1350" b="0">
                <a:solidFill>
                  <a:srgbClr val="63747C"/>
                </a:solidFill>
              </a:defRPr>
            </a:pPr>
            <a:r>
              <a:rPr sz="1350" b="0">
                <a:solidFill>
                  <a:srgbClr val="63747C"/>
                </a:solidFill>
              </a:rPr>
              <a:t>Participation records and project identifiers</a:t>
            </a:r>
          </a:p>
        </p:txBody>
      </p:sp>
      <p:sp>
        <p:nvSpPr>
          <p:cNvPr id="10" name="">
            <a:extLst xmlns:a="http://schemas.openxmlformats.org/drawingml/2006/main">
              <a:ext uri="{FF2B5EF4-FFF2-40B4-BE49-F238E27FC236}">
                <a16:creationId xmlns:a16="http://schemas.microsoft.com/office/drawing/2014/main" id="{1B3B1ADC-51A1-4D46-94B5-F00A1D188F0B}"/>
              </a:ext>
            </a:extLst>
          </p:cNvPr>
          <p:cNvSpPr>
            <a:spLocks xmlns:a="http://schemas.openxmlformats.org/drawingml/2006/main" noGrp="1"/>
          </p:cNvSpPr>
          <p:nvPr/>
        </p:nvSpPr>
        <p:spPr>
          <a:xfrm xmlns:a="http://schemas.openxmlformats.org/drawingml/2006/main">
            <a:off x="8477250" y="1524000"/>
            <a:ext cx="3143250" cy="1190625"/>
          </a:xfrm>
          <a:prstGeom xmlns:a="http://schemas.openxmlformats.org/drawingml/2006/main" prst="rect">
            <a:avLst/>
          </a:prstGeom>
          <a:solidFill xmlns:a="http://schemas.openxmlformats.org/drawingml/2006/main">
            <a:srgbClr val="FFFFFF"/>
          </a:solidFill>
          <a:ln xmlns:a="http://schemas.openxmlformats.org/drawingml/2006/main" w="9525">
            <a:solidFill>
              <a:srgbClr val="CCD6D8"/>
            </a:solidFill>
          </a:ln>
        </p:spPr>
      </p:sp>
      <p:sp>
        <p:nvSpPr>
          <p:cNvPr id="11" name="">
            <a:extLst xmlns:a="http://schemas.openxmlformats.org/drawingml/2006/main">
              <a:ext uri="{FF2B5EF4-FFF2-40B4-BE49-F238E27FC236}">
                <a16:creationId xmlns:a16="http://schemas.microsoft.com/office/drawing/2014/main" id="{D8B19BA7-8539-46C2-B4F9-F7EEB1978916}"/>
              </a:ext>
            </a:extLst>
          </p:cNvPr>
          <p:cNvSpPr>
            <a:spLocks xmlns:a="http://schemas.openxmlformats.org/drawingml/2006/main" noGrp="1"/>
          </p:cNvSpPr>
          <p:nvPr/>
        </p:nvSpPr>
        <p:spPr>
          <a:xfrm xmlns:a="http://schemas.openxmlformats.org/drawingml/2006/main">
            <a:off x="8648700" y="1638300"/>
            <a:ext cx="28003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1">
                <a:solidFill>
                  <a:srgbClr val="183746"/>
                </a:solidFill>
              </a:defRPr>
            </a:defPPr>
            <a:lvl1pPr>
              <a:defRPr sz="1725" b="1">
                <a:solidFill>
                  <a:srgbClr val="183746"/>
                </a:solidFill>
              </a:defRPr>
            </a:lvl1pPr>
            <a:lvl2pPr>
              <a:defRPr sz="1725" b="1">
                <a:solidFill>
                  <a:srgbClr val="183746"/>
                </a:solidFill>
              </a:defRPr>
            </a:lvl2pPr>
            <a:lvl3pPr>
              <a:defRPr sz="1725" b="1">
                <a:solidFill>
                  <a:srgbClr val="183746"/>
                </a:solidFill>
              </a:defRPr>
            </a:lvl3pPr>
            <a:lvl4pPr>
              <a:defRPr sz="1725" b="1">
                <a:solidFill>
                  <a:srgbClr val="183746"/>
                </a:solidFill>
              </a:defRPr>
            </a:lvl4pPr>
            <a:lvl5pPr>
              <a:defRPr sz="1725" b="1">
                <a:solidFill>
                  <a:srgbClr val="183746"/>
                </a:solidFill>
              </a:defRPr>
            </a:lvl5pPr>
            <a:lvl6pPr>
              <a:defRPr sz="1725" b="1">
                <a:solidFill>
                  <a:srgbClr val="183746"/>
                </a:solidFill>
              </a:defRPr>
            </a:lvl6pPr>
            <a:lvl7pPr>
              <a:defRPr sz="1725" b="1">
                <a:solidFill>
                  <a:srgbClr val="183746"/>
                </a:solidFill>
              </a:defRPr>
            </a:lvl7pPr>
            <a:lvl8pPr>
              <a:defRPr sz="1725" b="1">
                <a:solidFill>
                  <a:srgbClr val="183746"/>
                </a:solidFill>
              </a:defRPr>
            </a:lvl8pPr>
            <a:lvl9pPr>
              <a:defRPr sz="1725" b="1">
                <a:solidFill>
                  <a:srgbClr val="183746"/>
                </a:solidFill>
              </a:defRPr>
            </a:lvl9pPr>
          </a:lstStyle>
          <a:p xmlns:a="http://schemas.openxmlformats.org/drawingml/2006/main">
            <a:pPr>
              <a:defRPr sz="1725" b="1">
                <a:solidFill>
                  <a:srgbClr val="183746"/>
                </a:solidFill>
              </a:defRPr>
            </a:pPr>
            <a:r>
              <a:rPr sz="1725" b="1">
                <a:solidFill>
                  <a:srgbClr val="183746"/>
                </a:solidFill>
              </a:rPr>
              <a:t>Project register</a:t>
            </a:r>
          </a:p>
        </p:txBody>
      </p:sp>
      <p:sp>
        <p:nvSpPr>
          <p:cNvPr id="12" name="">
            <a:extLst xmlns:a="http://schemas.openxmlformats.org/drawingml/2006/main">
              <a:ext uri="{FF2B5EF4-FFF2-40B4-BE49-F238E27FC236}">
                <a16:creationId xmlns:a16="http://schemas.microsoft.com/office/drawing/2014/main" id="{A3DCE98A-306F-499B-BFF2-31CFD67DEC1A}"/>
              </a:ext>
            </a:extLst>
          </p:cNvPr>
          <p:cNvSpPr>
            <a:spLocks xmlns:a="http://schemas.openxmlformats.org/drawingml/2006/main" noGrp="1"/>
          </p:cNvSpPr>
          <p:nvPr/>
        </p:nvSpPr>
        <p:spPr>
          <a:xfrm xmlns:a="http://schemas.openxmlformats.org/drawingml/2006/main">
            <a:off x="8648700" y="2047875"/>
            <a:ext cx="28003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3747C"/>
                </a:solidFill>
              </a:defRPr>
            </a:defPPr>
            <a:lvl1pPr>
              <a:defRPr sz="1350" b="0">
                <a:solidFill>
                  <a:srgbClr val="63747C"/>
                </a:solidFill>
              </a:defRPr>
            </a:lvl1pPr>
            <a:lvl2pPr>
              <a:defRPr sz="1350" b="0">
                <a:solidFill>
                  <a:srgbClr val="63747C"/>
                </a:solidFill>
              </a:defRPr>
            </a:lvl2pPr>
            <a:lvl3pPr>
              <a:defRPr sz="1350" b="0">
                <a:solidFill>
                  <a:srgbClr val="63747C"/>
                </a:solidFill>
              </a:defRPr>
            </a:lvl3pPr>
            <a:lvl4pPr>
              <a:defRPr sz="1350" b="0">
                <a:solidFill>
                  <a:srgbClr val="63747C"/>
                </a:solidFill>
              </a:defRPr>
            </a:lvl4pPr>
            <a:lvl5pPr>
              <a:defRPr sz="1350" b="0">
                <a:solidFill>
                  <a:srgbClr val="63747C"/>
                </a:solidFill>
              </a:defRPr>
            </a:lvl5pPr>
            <a:lvl6pPr>
              <a:defRPr sz="1350" b="0">
                <a:solidFill>
                  <a:srgbClr val="63747C"/>
                </a:solidFill>
              </a:defRPr>
            </a:lvl6pPr>
            <a:lvl7pPr>
              <a:defRPr sz="1350" b="0">
                <a:solidFill>
                  <a:srgbClr val="63747C"/>
                </a:solidFill>
              </a:defRPr>
            </a:lvl7pPr>
            <a:lvl8pPr>
              <a:defRPr sz="1350" b="0">
                <a:solidFill>
                  <a:srgbClr val="63747C"/>
                </a:solidFill>
              </a:defRPr>
            </a:lvl8pPr>
            <a:lvl9pPr>
              <a:defRPr sz="1350" b="0">
                <a:solidFill>
                  <a:srgbClr val="63747C"/>
                </a:solidFill>
              </a:defRPr>
            </a:lvl9pPr>
          </a:lstStyle>
          <a:p xmlns:a="http://schemas.openxmlformats.org/drawingml/2006/main">
            <a:pPr>
              <a:defRPr sz="1350" b="0">
                <a:solidFill>
                  <a:srgbClr val="63747C"/>
                </a:solidFill>
              </a:defRPr>
            </a:pPr>
            <a:r>
              <a:rPr sz="1350" b="0">
                <a:solidFill>
                  <a:srgbClr val="63747C"/>
                </a:solidFill>
              </a:rPr>
              <a:t>Signed terms define investor rights</a:t>
            </a:r>
          </a:p>
        </p:txBody>
      </p:sp>
      <p:sp>
        <p:nvSpPr>
          <p:cNvPr id="13" name="">
            <a:extLst xmlns:a="http://schemas.openxmlformats.org/drawingml/2006/main">
              <a:ext uri="{FF2B5EF4-FFF2-40B4-BE49-F238E27FC236}">
                <a16:creationId xmlns:a16="http://schemas.microsoft.com/office/drawing/2014/main" id="{8DE148D7-4EAE-4B31-92E0-BFC7D9A537FC}"/>
              </a:ext>
            </a:extLst>
          </p:cNvPr>
          <p:cNvSpPr>
            <a:spLocks xmlns:a="http://schemas.openxmlformats.org/drawingml/2006/main" noGrp="1"/>
          </p:cNvSpPr>
          <p:nvPr/>
        </p:nvSpPr>
        <p:spPr>
          <a:xfrm xmlns:a="http://schemas.openxmlformats.org/drawingml/2006/main">
            <a:off x="3876675" y="2000250"/>
            <a:ext cx="457200" cy="190500"/>
          </a:xfrm>
          <a:prstGeom xmlns:a="http://schemas.openxmlformats.org/drawingml/2006/main" prst="rightArrow">
            <a:avLst/>
          </a:prstGeom>
          <a:solidFill xmlns:a="http://schemas.openxmlformats.org/drawingml/2006/main">
            <a:srgbClr val="B99A57"/>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CBF295B5-56B5-46DB-AF55-33280E8B7735}"/>
              </a:ext>
            </a:extLst>
          </p:cNvPr>
          <p:cNvSpPr>
            <a:spLocks xmlns:a="http://schemas.openxmlformats.org/drawingml/2006/main" noGrp="1"/>
          </p:cNvSpPr>
          <p:nvPr/>
        </p:nvSpPr>
        <p:spPr>
          <a:xfrm xmlns:a="http://schemas.openxmlformats.org/drawingml/2006/main">
            <a:off x="7829550" y="2000250"/>
            <a:ext cx="457200" cy="190500"/>
          </a:xfrm>
          <a:prstGeom xmlns:a="http://schemas.openxmlformats.org/drawingml/2006/main" prst="rightArrow">
            <a:avLst/>
          </a:prstGeom>
          <a:solidFill xmlns:a="http://schemas.openxmlformats.org/drawingml/2006/main">
            <a:srgbClr val="B99A57"/>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FC41B84A-D786-421B-86FA-A02D4483B172}"/>
              </a:ext>
            </a:extLst>
          </p:cNvPr>
          <p:cNvSpPr>
            <a:spLocks xmlns:a="http://schemas.openxmlformats.org/drawingml/2006/main" noGrp="1"/>
          </p:cNvSpPr>
          <p:nvPr/>
        </p:nvSpPr>
        <p:spPr>
          <a:xfrm xmlns:a="http://schemas.openxmlformats.org/drawingml/2006/main">
            <a:off x="571500" y="3524250"/>
            <a:ext cx="3143250" cy="1190625"/>
          </a:xfrm>
          <a:prstGeom xmlns:a="http://schemas.openxmlformats.org/drawingml/2006/main" prst="rect">
            <a:avLst/>
          </a:prstGeom>
          <a:solidFill xmlns:a="http://schemas.openxmlformats.org/drawingml/2006/main">
            <a:srgbClr val="FFFFFF"/>
          </a:solidFill>
          <a:ln xmlns:a="http://schemas.openxmlformats.org/drawingml/2006/main" w="9525">
            <a:solidFill>
              <a:srgbClr val="CCD6D8"/>
            </a:solidFill>
          </a:ln>
        </p:spPr>
      </p:sp>
      <p:sp>
        <p:nvSpPr>
          <p:cNvPr id="16" name="">
            <a:extLst xmlns:a="http://schemas.openxmlformats.org/drawingml/2006/main">
              <a:ext uri="{FF2B5EF4-FFF2-40B4-BE49-F238E27FC236}">
                <a16:creationId xmlns:a16="http://schemas.microsoft.com/office/drawing/2014/main" id="{83966A5D-FEF2-48A9-8D7F-26FE35CBA7CF}"/>
              </a:ext>
            </a:extLst>
          </p:cNvPr>
          <p:cNvSpPr>
            <a:spLocks xmlns:a="http://schemas.openxmlformats.org/drawingml/2006/main" noGrp="1"/>
          </p:cNvSpPr>
          <p:nvPr/>
        </p:nvSpPr>
        <p:spPr>
          <a:xfrm xmlns:a="http://schemas.openxmlformats.org/drawingml/2006/main">
            <a:off x="742950" y="3638550"/>
            <a:ext cx="28003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1">
                <a:solidFill>
                  <a:srgbClr val="183746"/>
                </a:solidFill>
              </a:defRPr>
            </a:defPPr>
            <a:lvl1pPr>
              <a:defRPr sz="1725" b="1">
                <a:solidFill>
                  <a:srgbClr val="183746"/>
                </a:solidFill>
              </a:defRPr>
            </a:lvl1pPr>
            <a:lvl2pPr>
              <a:defRPr sz="1725" b="1">
                <a:solidFill>
                  <a:srgbClr val="183746"/>
                </a:solidFill>
              </a:defRPr>
            </a:lvl2pPr>
            <a:lvl3pPr>
              <a:defRPr sz="1725" b="1">
                <a:solidFill>
                  <a:srgbClr val="183746"/>
                </a:solidFill>
              </a:defRPr>
            </a:lvl3pPr>
            <a:lvl4pPr>
              <a:defRPr sz="1725" b="1">
                <a:solidFill>
                  <a:srgbClr val="183746"/>
                </a:solidFill>
              </a:defRPr>
            </a:lvl4pPr>
            <a:lvl5pPr>
              <a:defRPr sz="1725" b="1">
                <a:solidFill>
                  <a:srgbClr val="183746"/>
                </a:solidFill>
              </a:defRPr>
            </a:lvl5pPr>
            <a:lvl6pPr>
              <a:defRPr sz="1725" b="1">
                <a:solidFill>
                  <a:srgbClr val="183746"/>
                </a:solidFill>
              </a:defRPr>
            </a:lvl6pPr>
            <a:lvl7pPr>
              <a:defRPr sz="1725" b="1">
                <a:solidFill>
                  <a:srgbClr val="183746"/>
                </a:solidFill>
              </a:defRPr>
            </a:lvl7pPr>
            <a:lvl8pPr>
              <a:defRPr sz="1725" b="1">
                <a:solidFill>
                  <a:srgbClr val="183746"/>
                </a:solidFill>
              </a:defRPr>
            </a:lvl8pPr>
            <a:lvl9pPr>
              <a:defRPr sz="1725" b="1">
                <a:solidFill>
                  <a:srgbClr val="183746"/>
                </a:solidFill>
              </a:defRPr>
            </a:lvl9pPr>
          </a:lstStyle>
          <a:p xmlns:a="http://schemas.openxmlformats.org/drawingml/2006/main">
            <a:pPr>
              <a:defRPr sz="1725" b="1">
                <a:solidFill>
                  <a:srgbClr val="183746"/>
                </a:solidFill>
              </a:defRPr>
            </a:pPr>
            <a:r>
              <a:rPr sz="1725" b="1">
                <a:solidFill>
                  <a:srgbClr val="183746"/>
                </a:solidFill>
              </a:rPr>
              <a:t>Funding account</a:t>
            </a:r>
          </a:p>
        </p:txBody>
      </p:sp>
      <p:sp>
        <p:nvSpPr>
          <p:cNvPr id="17" name="">
            <a:extLst xmlns:a="http://schemas.openxmlformats.org/drawingml/2006/main">
              <a:ext uri="{FF2B5EF4-FFF2-40B4-BE49-F238E27FC236}">
                <a16:creationId xmlns:a16="http://schemas.microsoft.com/office/drawing/2014/main" id="{9F29B7DA-0182-463E-A7CE-9433C8E72AD2}"/>
              </a:ext>
            </a:extLst>
          </p:cNvPr>
          <p:cNvSpPr>
            <a:spLocks xmlns:a="http://schemas.openxmlformats.org/drawingml/2006/main" noGrp="1"/>
          </p:cNvSpPr>
          <p:nvPr/>
        </p:nvSpPr>
        <p:spPr>
          <a:xfrm xmlns:a="http://schemas.openxmlformats.org/drawingml/2006/main">
            <a:off x="742950" y="4048125"/>
            <a:ext cx="28003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3747C"/>
                </a:solidFill>
              </a:defRPr>
            </a:defPPr>
            <a:lvl1pPr>
              <a:defRPr sz="1350" b="0">
                <a:solidFill>
                  <a:srgbClr val="63747C"/>
                </a:solidFill>
              </a:defRPr>
            </a:lvl1pPr>
            <a:lvl2pPr>
              <a:defRPr sz="1350" b="0">
                <a:solidFill>
                  <a:srgbClr val="63747C"/>
                </a:solidFill>
              </a:defRPr>
            </a:lvl2pPr>
            <a:lvl3pPr>
              <a:defRPr sz="1350" b="0">
                <a:solidFill>
                  <a:srgbClr val="63747C"/>
                </a:solidFill>
              </a:defRPr>
            </a:lvl3pPr>
            <a:lvl4pPr>
              <a:defRPr sz="1350" b="0">
                <a:solidFill>
                  <a:srgbClr val="63747C"/>
                </a:solidFill>
              </a:defRPr>
            </a:lvl4pPr>
            <a:lvl5pPr>
              <a:defRPr sz="1350" b="0">
                <a:solidFill>
                  <a:srgbClr val="63747C"/>
                </a:solidFill>
              </a:defRPr>
            </a:lvl5pPr>
            <a:lvl6pPr>
              <a:defRPr sz="1350" b="0">
                <a:solidFill>
                  <a:srgbClr val="63747C"/>
                </a:solidFill>
              </a:defRPr>
            </a:lvl6pPr>
            <a:lvl7pPr>
              <a:defRPr sz="1350" b="0">
                <a:solidFill>
                  <a:srgbClr val="63747C"/>
                </a:solidFill>
              </a:defRPr>
            </a:lvl7pPr>
            <a:lvl8pPr>
              <a:defRPr sz="1350" b="0">
                <a:solidFill>
                  <a:srgbClr val="63747C"/>
                </a:solidFill>
              </a:defRPr>
            </a:lvl8pPr>
            <a:lvl9pPr>
              <a:defRPr sz="1350" b="0">
                <a:solidFill>
                  <a:srgbClr val="63747C"/>
                </a:solidFill>
              </a:defRPr>
            </a:lvl9pPr>
          </a:lstStyle>
          <a:p xmlns:a="http://schemas.openxmlformats.org/drawingml/2006/main">
            <a:pPr>
              <a:defRPr sz="1350" b="0">
                <a:solidFill>
                  <a:srgbClr val="63747C"/>
                </a:solidFill>
              </a:defRPr>
            </a:pPr>
            <a:r>
              <a:rPr sz="1350" b="0">
                <a:solidFill>
                  <a:srgbClr val="63747C"/>
                </a:solidFill>
              </a:rPr>
              <a:t>Native stablecoin on a supported network</a:t>
            </a:r>
          </a:p>
        </p:txBody>
      </p:sp>
      <p:sp>
        <p:nvSpPr>
          <p:cNvPr id="18" name="">
            <a:extLst xmlns:a="http://schemas.openxmlformats.org/drawingml/2006/main">
              <a:ext uri="{FF2B5EF4-FFF2-40B4-BE49-F238E27FC236}">
                <a16:creationId xmlns:a16="http://schemas.microsoft.com/office/drawing/2014/main" id="{B15669B8-9207-4126-86FF-F5AD59D262D8}"/>
              </a:ext>
            </a:extLst>
          </p:cNvPr>
          <p:cNvSpPr>
            <a:spLocks xmlns:a="http://schemas.openxmlformats.org/drawingml/2006/main" noGrp="1"/>
          </p:cNvSpPr>
          <p:nvPr/>
        </p:nvSpPr>
        <p:spPr>
          <a:xfrm xmlns:a="http://schemas.openxmlformats.org/drawingml/2006/main">
            <a:off x="4524375" y="3524250"/>
            <a:ext cx="3143250" cy="1190625"/>
          </a:xfrm>
          <a:prstGeom xmlns:a="http://schemas.openxmlformats.org/drawingml/2006/main" prst="rect">
            <a:avLst/>
          </a:prstGeom>
          <a:solidFill xmlns:a="http://schemas.openxmlformats.org/drawingml/2006/main">
            <a:srgbClr val="FFFFFF"/>
          </a:solidFill>
          <a:ln xmlns:a="http://schemas.openxmlformats.org/drawingml/2006/main" w="9525">
            <a:solidFill>
              <a:srgbClr val="CCD6D8"/>
            </a:solidFill>
          </a:ln>
        </p:spPr>
      </p:sp>
      <p:sp>
        <p:nvSpPr>
          <p:cNvPr id="19" name="">
            <a:extLst xmlns:a="http://schemas.openxmlformats.org/drawingml/2006/main">
              <a:ext uri="{FF2B5EF4-FFF2-40B4-BE49-F238E27FC236}">
                <a16:creationId xmlns:a16="http://schemas.microsoft.com/office/drawing/2014/main" id="{CA6873E7-6B75-4774-9216-3B38D38137FB}"/>
              </a:ext>
            </a:extLst>
          </p:cNvPr>
          <p:cNvSpPr>
            <a:spLocks xmlns:a="http://schemas.openxmlformats.org/drawingml/2006/main" noGrp="1"/>
          </p:cNvSpPr>
          <p:nvPr/>
        </p:nvSpPr>
        <p:spPr>
          <a:xfrm xmlns:a="http://schemas.openxmlformats.org/drawingml/2006/main">
            <a:off x="4695825" y="3638550"/>
            <a:ext cx="28003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1">
                <a:solidFill>
                  <a:srgbClr val="183746"/>
                </a:solidFill>
              </a:defRPr>
            </a:defPPr>
            <a:lvl1pPr>
              <a:defRPr sz="1725" b="1">
                <a:solidFill>
                  <a:srgbClr val="183746"/>
                </a:solidFill>
              </a:defRPr>
            </a:lvl1pPr>
            <a:lvl2pPr>
              <a:defRPr sz="1725" b="1">
                <a:solidFill>
                  <a:srgbClr val="183746"/>
                </a:solidFill>
              </a:defRPr>
            </a:lvl2pPr>
            <a:lvl3pPr>
              <a:defRPr sz="1725" b="1">
                <a:solidFill>
                  <a:srgbClr val="183746"/>
                </a:solidFill>
              </a:defRPr>
            </a:lvl3pPr>
            <a:lvl4pPr>
              <a:defRPr sz="1725" b="1">
                <a:solidFill>
                  <a:srgbClr val="183746"/>
                </a:solidFill>
              </a:defRPr>
            </a:lvl4pPr>
            <a:lvl5pPr>
              <a:defRPr sz="1725" b="1">
                <a:solidFill>
                  <a:srgbClr val="183746"/>
                </a:solidFill>
              </a:defRPr>
            </a:lvl5pPr>
            <a:lvl6pPr>
              <a:defRPr sz="1725" b="1">
                <a:solidFill>
                  <a:srgbClr val="183746"/>
                </a:solidFill>
              </a:defRPr>
            </a:lvl6pPr>
            <a:lvl7pPr>
              <a:defRPr sz="1725" b="1">
                <a:solidFill>
                  <a:srgbClr val="183746"/>
                </a:solidFill>
              </a:defRPr>
            </a:lvl7pPr>
            <a:lvl8pPr>
              <a:defRPr sz="1725" b="1">
                <a:solidFill>
                  <a:srgbClr val="183746"/>
                </a:solidFill>
              </a:defRPr>
            </a:lvl8pPr>
            <a:lvl9pPr>
              <a:defRPr sz="1725" b="1">
                <a:solidFill>
                  <a:srgbClr val="183746"/>
                </a:solidFill>
              </a:defRPr>
            </a:lvl9pPr>
          </a:lstStyle>
          <a:p xmlns:a="http://schemas.openxmlformats.org/drawingml/2006/main">
            <a:pPr>
              <a:defRPr sz="1725" b="1">
                <a:solidFill>
                  <a:srgbClr val="183746"/>
                </a:solidFill>
              </a:defRPr>
            </a:pPr>
            <a:r>
              <a:rPr sz="1725" b="1">
                <a:solidFill>
                  <a:srgbClr val="183746"/>
                </a:solidFill>
              </a:rPr>
              <a:t>Project disbursement</a:t>
            </a:r>
          </a:p>
        </p:txBody>
      </p:sp>
      <p:sp>
        <p:nvSpPr>
          <p:cNvPr id="20" name="">
            <a:extLst xmlns:a="http://schemas.openxmlformats.org/drawingml/2006/main">
              <a:ext uri="{FF2B5EF4-FFF2-40B4-BE49-F238E27FC236}">
                <a16:creationId xmlns:a16="http://schemas.microsoft.com/office/drawing/2014/main" id="{5718C15A-7D4A-49E6-8537-496FF62710CE}"/>
              </a:ext>
            </a:extLst>
          </p:cNvPr>
          <p:cNvSpPr>
            <a:spLocks xmlns:a="http://schemas.openxmlformats.org/drawingml/2006/main" noGrp="1"/>
          </p:cNvSpPr>
          <p:nvPr/>
        </p:nvSpPr>
        <p:spPr>
          <a:xfrm xmlns:a="http://schemas.openxmlformats.org/drawingml/2006/main">
            <a:off x="4695825" y="4048125"/>
            <a:ext cx="28003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3747C"/>
                </a:solidFill>
              </a:defRPr>
            </a:defPPr>
            <a:lvl1pPr>
              <a:defRPr sz="1350" b="0">
                <a:solidFill>
                  <a:srgbClr val="63747C"/>
                </a:solidFill>
              </a:defRPr>
            </a:lvl1pPr>
            <a:lvl2pPr>
              <a:defRPr sz="1350" b="0">
                <a:solidFill>
                  <a:srgbClr val="63747C"/>
                </a:solidFill>
              </a:defRPr>
            </a:lvl2pPr>
            <a:lvl3pPr>
              <a:defRPr sz="1350" b="0">
                <a:solidFill>
                  <a:srgbClr val="63747C"/>
                </a:solidFill>
              </a:defRPr>
            </a:lvl3pPr>
            <a:lvl4pPr>
              <a:defRPr sz="1350" b="0">
                <a:solidFill>
                  <a:srgbClr val="63747C"/>
                </a:solidFill>
              </a:defRPr>
            </a:lvl4pPr>
            <a:lvl5pPr>
              <a:defRPr sz="1350" b="0">
                <a:solidFill>
                  <a:srgbClr val="63747C"/>
                </a:solidFill>
              </a:defRPr>
            </a:lvl5pPr>
            <a:lvl6pPr>
              <a:defRPr sz="1350" b="0">
                <a:solidFill>
                  <a:srgbClr val="63747C"/>
                </a:solidFill>
              </a:defRPr>
            </a:lvl6pPr>
            <a:lvl7pPr>
              <a:defRPr sz="1350" b="0">
                <a:solidFill>
                  <a:srgbClr val="63747C"/>
                </a:solidFill>
              </a:defRPr>
            </a:lvl7pPr>
            <a:lvl8pPr>
              <a:defRPr sz="1350" b="0">
                <a:solidFill>
                  <a:srgbClr val="63747C"/>
                </a:solidFill>
              </a:defRPr>
            </a:lvl8pPr>
            <a:lvl9pPr>
              <a:defRPr sz="1350" b="0">
                <a:solidFill>
                  <a:srgbClr val="63747C"/>
                </a:solidFill>
              </a:defRPr>
            </a:lvl9pPr>
          </a:lstStyle>
          <a:p xmlns:a="http://schemas.openxmlformats.org/drawingml/2006/main">
            <a:pPr>
              <a:defRPr sz="1350" b="0">
                <a:solidFill>
                  <a:srgbClr val="63747C"/>
                </a:solidFill>
              </a:defRPr>
            </a:pPr>
            <a:r>
              <a:rPr sz="1350" b="0">
                <a:solidFill>
                  <a:srgbClr val="63747C"/>
                </a:solidFill>
              </a:rPr>
              <a:t>Verified suppliers and milestone releases</a:t>
            </a:r>
          </a:p>
        </p:txBody>
      </p:sp>
      <p:sp>
        <p:nvSpPr>
          <p:cNvPr id="21" name="">
            <a:extLst xmlns:a="http://schemas.openxmlformats.org/drawingml/2006/main">
              <a:ext uri="{FF2B5EF4-FFF2-40B4-BE49-F238E27FC236}">
                <a16:creationId xmlns:a16="http://schemas.microsoft.com/office/drawing/2014/main" id="{67456EB6-A997-4BD6-B344-5C3B3932315A}"/>
              </a:ext>
            </a:extLst>
          </p:cNvPr>
          <p:cNvSpPr>
            <a:spLocks xmlns:a="http://schemas.openxmlformats.org/drawingml/2006/main" noGrp="1"/>
          </p:cNvSpPr>
          <p:nvPr/>
        </p:nvSpPr>
        <p:spPr>
          <a:xfrm xmlns:a="http://schemas.openxmlformats.org/drawingml/2006/main">
            <a:off x="8477250" y="3524250"/>
            <a:ext cx="3143250" cy="1190625"/>
          </a:xfrm>
          <a:prstGeom xmlns:a="http://schemas.openxmlformats.org/drawingml/2006/main" prst="rect">
            <a:avLst/>
          </a:prstGeom>
          <a:solidFill xmlns:a="http://schemas.openxmlformats.org/drawingml/2006/main">
            <a:srgbClr val="FFFFFF"/>
          </a:solidFill>
          <a:ln xmlns:a="http://schemas.openxmlformats.org/drawingml/2006/main" w="9525">
            <a:solidFill>
              <a:srgbClr val="CCD6D8"/>
            </a:solidFill>
          </a:ln>
        </p:spPr>
      </p:sp>
      <p:sp>
        <p:nvSpPr>
          <p:cNvPr id="22" name="">
            <a:extLst xmlns:a="http://schemas.openxmlformats.org/drawingml/2006/main">
              <a:ext uri="{FF2B5EF4-FFF2-40B4-BE49-F238E27FC236}">
                <a16:creationId xmlns:a16="http://schemas.microsoft.com/office/drawing/2014/main" id="{60BC2BCF-AB6C-4145-B9CC-EA7556895A7B}"/>
              </a:ext>
            </a:extLst>
          </p:cNvPr>
          <p:cNvSpPr>
            <a:spLocks xmlns:a="http://schemas.openxmlformats.org/drawingml/2006/main" noGrp="1"/>
          </p:cNvSpPr>
          <p:nvPr/>
        </p:nvSpPr>
        <p:spPr>
          <a:xfrm xmlns:a="http://schemas.openxmlformats.org/drawingml/2006/main">
            <a:off x="8648700" y="3638550"/>
            <a:ext cx="28003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1">
                <a:solidFill>
                  <a:srgbClr val="183746"/>
                </a:solidFill>
              </a:defRPr>
            </a:defPPr>
            <a:lvl1pPr>
              <a:defRPr sz="1725" b="1">
                <a:solidFill>
                  <a:srgbClr val="183746"/>
                </a:solidFill>
              </a:defRPr>
            </a:lvl1pPr>
            <a:lvl2pPr>
              <a:defRPr sz="1725" b="1">
                <a:solidFill>
                  <a:srgbClr val="183746"/>
                </a:solidFill>
              </a:defRPr>
            </a:lvl2pPr>
            <a:lvl3pPr>
              <a:defRPr sz="1725" b="1">
                <a:solidFill>
                  <a:srgbClr val="183746"/>
                </a:solidFill>
              </a:defRPr>
            </a:lvl3pPr>
            <a:lvl4pPr>
              <a:defRPr sz="1725" b="1">
                <a:solidFill>
                  <a:srgbClr val="183746"/>
                </a:solidFill>
              </a:defRPr>
            </a:lvl4pPr>
            <a:lvl5pPr>
              <a:defRPr sz="1725" b="1">
                <a:solidFill>
                  <a:srgbClr val="183746"/>
                </a:solidFill>
              </a:defRPr>
            </a:lvl5pPr>
            <a:lvl6pPr>
              <a:defRPr sz="1725" b="1">
                <a:solidFill>
                  <a:srgbClr val="183746"/>
                </a:solidFill>
              </a:defRPr>
            </a:lvl6pPr>
            <a:lvl7pPr>
              <a:defRPr sz="1725" b="1">
                <a:solidFill>
                  <a:srgbClr val="183746"/>
                </a:solidFill>
              </a:defRPr>
            </a:lvl7pPr>
            <a:lvl8pPr>
              <a:defRPr sz="1725" b="1">
                <a:solidFill>
                  <a:srgbClr val="183746"/>
                </a:solidFill>
              </a:defRPr>
            </a:lvl8pPr>
            <a:lvl9pPr>
              <a:defRPr sz="1725" b="1">
                <a:solidFill>
                  <a:srgbClr val="183746"/>
                </a:solidFill>
              </a:defRPr>
            </a:lvl9pPr>
          </a:lstStyle>
          <a:p xmlns:a="http://schemas.openxmlformats.org/drawingml/2006/main">
            <a:pPr>
              <a:defRPr sz="1725" b="1">
                <a:solidFill>
                  <a:srgbClr val="183746"/>
                </a:solidFill>
              </a:defRPr>
            </a:pPr>
            <a:r>
              <a:rPr sz="1725" b="1">
                <a:solidFill>
                  <a:srgbClr val="183746"/>
                </a:solidFill>
              </a:rPr>
              <a:t>Collections</a:t>
            </a:r>
          </a:p>
        </p:txBody>
      </p:sp>
      <p:sp>
        <p:nvSpPr>
          <p:cNvPr id="23" name="">
            <a:extLst xmlns:a="http://schemas.openxmlformats.org/drawingml/2006/main">
              <a:ext uri="{FF2B5EF4-FFF2-40B4-BE49-F238E27FC236}">
                <a16:creationId xmlns:a16="http://schemas.microsoft.com/office/drawing/2014/main" id="{C00401DB-AEB5-4BB0-8A8C-D304D99C8C29}"/>
              </a:ext>
            </a:extLst>
          </p:cNvPr>
          <p:cNvSpPr>
            <a:spLocks xmlns:a="http://schemas.openxmlformats.org/drawingml/2006/main" noGrp="1"/>
          </p:cNvSpPr>
          <p:nvPr/>
        </p:nvSpPr>
        <p:spPr>
          <a:xfrm xmlns:a="http://schemas.openxmlformats.org/drawingml/2006/main">
            <a:off x="8648700" y="4048125"/>
            <a:ext cx="28003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3747C"/>
                </a:solidFill>
              </a:defRPr>
            </a:defPPr>
            <a:lvl1pPr>
              <a:defRPr sz="1350" b="0">
                <a:solidFill>
                  <a:srgbClr val="63747C"/>
                </a:solidFill>
              </a:defRPr>
            </a:lvl1pPr>
            <a:lvl2pPr>
              <a:defRPr sz="1350" b="0">
                <a:solidFill>
                  <a:srgbClr val="63747C"/>
                </a:solidFill>
              </a:defRPr>
            </a:lvl2pPr>
            <a:lvl3pPr>
              <a:defRPr sz="1350" b="0">
                <a:solidFill>
                  <a:srgbClr val="63747C"/>
                </a:solidFill>
              </a:defRPr>
            </a:lvl3pPr>
            <a:lvl4pPr>
              <a:defRPr sz="1350" b="0">
                <a:solidFill>
                  <a:srgbClr val="63747C"/>
                </a:solidFill>
              </a:defRPr>
            </a:lvl4pPr>
            <a:lvl5pPr>
              <a:defRPr sz="1350" b="0">
                <a:solidFill>
                  <a:srgbClr val="63747C"/>
                </a:solidFill>
              </a:defRPr>
            </a:lvl5pPr>
            <a:lvl6pPr>
              <a:defRPr sz="1350" b="0">
                <a:solidFill>
                  <a:srgbClr val="63747C"/>
                </a:solidFill>
              </a:defRPr>
            </a:lvl6pPr>
            <a:lvl7pPr>
              <a:defRPr sz="1350" b="0">
                <a:solidFill>
                  <a:srgbClr val="63747C"/>
                </a:solidFill>
              </a:defRPr>
            </a:lvl7pPr>
            <a:lvl8pPr>
              <a:defRPr sz="1350" b="0">
                <a:solidFill>
                  <a:srgbClr val="63747C"/>
                </a:solidFill>
              </a:defRPr>
            </a:lvl8pPr>
            <a:lvl9pPr>
              <a:defRPr sz="1350" b="0">
                <a:solidFill>
                  <a:srgbClr val="63747C"/>
                </a:solidFill>
              </a:defRPr>
            </a:lvl9pPr>
          </a:lstStyle>
          <a:p xmlns:a="http://schemas.openxmlformats.org/drawingml/2006/main">
            <a:pPr>
              <a:defRPr sz="1350" b="0">
                <a:solidFill>
                  <a:srgbClr val="63747C"/>
                </a:solidFill>
              </a:defRPr>
            </a:pPr>
            <a:r>
              <a:rPr sz="1350" b="0">
                <a:solidFill>
                  <a:srgbClr val="63747C"/>
                </a:solidFill>
              </a:rPr>
              <a:t>Fees, investor income and principal</a:t>
            </a:r>
          </a:p>
        </p:txBody>
      </p:sp>
      <p:sp>
        <p:nvSpPr>
          <p:cNvPr id="24" name="">
            <a:extLst xmlns:a="http://schemas.openxmlformats.org/drawingml/2006/main">
              <a:ext uri="{FF2B5EF4-FFF2-40B4-BE49-F238E27FC236}">
                <a16:creationId xmlns:a16="http://schemas.microsoft.com/office/drawing/2014/main" id="{98FDD546-0F5E-43C3-99C2-1852860892A8}"/>
              </a:ext>
            </a:extLst>
          </p:cNvPr>
          <p:cNvSpPr>
            <a:spLocks xmlns:a="http://schemas.openxmlformats.org/drawingml/2006/main" noGrp="1"/>
          </p:cNvSpPr>
          <p:nvPr/>
        </p:nvSpPr>
        <p:spPr>
          <a:xfrm xmlns:a="http://schemas.openxmlformats.org/drawingml/2006/main">
            <a:off x="3876675" y="4000500"/>
            <a:ext cx="457200" cy="190500"/>
          </a:xfrm>
          <a:prstGeom xmlns:a="http://schemas.openxmlformats.org/drawingml/2006/main" prst="rightArrow">
            <a:avLst/>
          </a:prstGeom>
          <a:solidFill xmlns:a="http://schemas.openxmlformats.org/drawingml/2006/main">
            <a:srgbClr val="B99A57"/>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9908411A-C7FC-48C9-B2C5-84B9F9BDA04C}"/>
              </a:ext>
            </a:extLst>
          </p:cNvPr>
          <p:cNvSpPr>
            <a:spLocks xmlns:a="http://schemas.openxmlformats.org/drawingml/2006/main" noGrp="1"/>
          </p:cNvSpPr>
          <p:nvPr/>
        </p:nvSpPr>
        <p:spPr>
          <a:xfrm xmlns:a="http://schemas.openxmlformats.org/drawingml/2006/main">
            <a:off x="7829550" y="4000500"/>
            <a:ext cx="457200" cy="190500"/>
          </a:xfrm>
          <a:prstGeom xmlns:a="http://schemas.openxmlformats.org/drawingml/2006/main" prst="rightArrow">
            <a:avLst/>
          </a:prstGeom>
          <a:solidFill xmlns:a="http://schemas.openxmlformats.org/drawingml/2006/main">
            <a:srgbClr val="B99A57"/>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51A97FDE-F4ED-4130-A29B-E86315003B67}"/>
              </a:ext>
            </a:extLst>
          </p:cNvPr>
          <p:cNvSpPr>
            <a:spLocks xmlns:a="http://schemas.openxmlformats.org/drawingml/2006/main" noGrp="1"/>
          </p:cNvSpPr>
          <p:nvPr/>
        </p:nvSpPr>
        <p:spPr>
          <a:xfrm xmlns:a="http://schemas.openxmlformats.org/drawingml/2006/main">
            <a:off x="571500" y="5962650"/>
            <a:ext cx="10953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3747C"/>
                </a:solidFill>
              </a:defRPr>
            </a:defPPr>
            <a:lvl1pPr>
              <a:defRPr sz="1050" b="0">
                <a:solidFill>
                  <a:srgbClr val="63747C"/>
                </a:solidFill>
              </a:defRPr>
            </a:lvl1pPr>
            <a:lvl2pPr>
              <a:defRPr sz="1050" b="0">
                <a:solidFill>
                  <a:srgbClr val="63747C"/>
                </a:solidFill>
              </a:defRPr>
            </a:lvl2pPr>
            <a:lvl3pPr>
              <a:defRPr sz="1050" b="0">
                <a:solidFill>
                  <a:srgbClr val="63747C"/>
                </a:solidFill>
              </a:defRPr>
            </a:lvl3pPr>
            <a:lvl4pPr>
              <a:defRPr sz="1050" b="0">
                <a:solidFill>
                  <a:srgbClr val="63747C"/>
                </a:solidFill>
              </a:defRPr>
            </a:lvl4pPr>
            <a:lvl5pPr>
              <a:defRPr sz="1050" b="0">
                <a:solidFill>
                  <a:srgbClr val="63747C"/>
                </a:solidFill>
              </a:defRPr>
            </a:lvl5pPr>
            <a:lvl6pPr>
              <a:defRPr sz="1050" b="0">
                <a:solidFill>
                  <a:srgbClr val="63747C"/>
                </a:solidFill>
              </a:defRPr>
            </a:lvl6pPr>
            <a:lvl7pPr>
              <a:defRPr sz="1050" b="0">
                <a:solidFill>
                  <a:srgbClr val="63747C"/>
                </a:solidFill>
              </a:defRPr>
            </a:lvl7pPr>
            <a:lvl8pPr>
              <a:defRPr sz="1050" b="0">
                <a:solidFill>
                  <a:srgbClr val="63747C"/>
                </a:solidFill>
              </a:defRPr>
            </a:lvl8pPr>
            <a:lvl9pPr>
              <a:defRPr sz="1050" b="0">
                <a:solidFill>
                  <a:srgbClr val="63747C"/>
                </a:solidFill>
              </a:defRPr>
            </a:lvl9pPr>
          </a:lstStyle>
          <a:p xmlns:a="http://schemas.openxmlformats.org/drawingml/2006/main">
            <a:pPr>
              <a:defRPr sz="1050" b="0">
                <a:solidFill>
                  <a:srgbClr val="63747C"/>
                </a:solidFill>
              </a:defRPr>
            </a:pPr>
            <a:r>
              <a:rPr sz="1050" b="0">
                <a:solidFill>
                  <a:srgbClr val="63747C"/>
                </a:solidFill>
              </a:rPr>
              <a:t>Proposed dual-network launch. Circle’s published native USDC list excludes BCH. Provider selection and testing remain open.</a:t>
            </a:r>
          </a:p>
        </p:txBody>
      </p:sp>
    </p:spTree>
    <p:extLst>
      <p:ext uri="{BB962C8B-B14F-4D97-AF65-F5344CB8AC3E}">
        <p14:creationId xmlns:p14="http://schemas.microsoft.com/office/powerpoint/2010/main" val="186150365"/>
      </p:ext>
    </p:extLst>
  </p:cSld>
</p:sld>
</file>

<file path=ppt/slides/slide5.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A0BC921-1892-4B95-B2E1-382009000080}"/>
              </a:ext>
            </a:extLst>
          </p:cNvPr>
          <p:cNvSpPr>
            <a:spLocks xmlns:a="http://schemas.openxmlformats.org/drawingml/2006/main" noGrp="1"/>
          </p:cNvSpPr>
          <p:nvPr/>
        </p:nvSpPr>
        <p:spPr>
          <a:xfrm xmlns:a="http://schemas.openxmlformats.org/drawingml/2006/main">
            <a:off x="571500" y="409575"/>
            <a:ext cx="11049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83746"/>
                </a:solidFill>
              </a:defRPr>
            </a:defPPr>
            <a:lvl1pPr>
              <a:defRPr sz="2550" b="1">
                <a:solidFill>
                  <a:srgbClr val="183746"/>
                </a:solidFill>
              </a:defRPr>
            </a:lvl1pPr>
            <a:lvl2pPr>
              <a:defRPr sz="2550" b="1">
                <a:solidFill>
                  <a:srgbClr val="183746"/>
                </a:solidFill>
              </a:defRPr>
            </a:lvl2pPr>
            <a:lvl3pPr>
              <a:defRPr sz="2550" b="1">
                <a:solidFill>
                  <a:srgbClr val="183746"/>
                </a:solidFill>
              </a:defRPr>
            </a:lvl3pPr>
            <a:lvl4pPr>
              <a:defRPr sz="2550" b="1">
                <a:solidFill>
                  <a:srgbClr val="183746"/>
                </a:solidFill>
              </a:defRPr>
            </a:lvl4pPr>
            <a:lvl5pPr>
              <a:defRPr sz="2550" b="1">
                <a:solidFill>
                  <a:srgbClr val="183746"/>
                </a:solidFill>
              </a:defRPr>
            </a:lvl5pPr>
            <a:lvl6pPr>
              <a:defRPr sz="2550" b="1">
                <a:solidFill>
                  <a:srgbClr val="183746"/>
                </a:solidFill>
              </a:defRPr>
            </a:lvl6pPr>
            <a:lvl7pPr>
              <a:defRPr sz="2550" b="1">
                <a:solidFill>
                  <a:srgbClr val="183746"/>
                </a:solidFill>
              </a:defRPr>
            </a:lvl7pPr>
            <a:lvl8pPr>
              <a:defRPr sz="2550" b="1">
                <a:solidFill>
                  <a:srgbClr val="183746"/>
                </a:solidFill>
              </a:defRPr>
            </a:lvl8pPr>
            <a:lvl9pPr>
              <a:defRPr sz="2550" b="1">
                <a:solidFill>
                  <a:srgbClr val="183746"/>
                </a:solidFill>
              </a:defRPr>
            </a:lvl9pPr>
          </a:lstStyle>
          <a:p xmlns:a="http://schemas.openxmlformats.org/drawingml/2006/main">
            <a:pPr>
              <a:defRPr sz="2550" b="1">
                <a:solidFill>
                  <a:srgbClr val="183746"/>
                </a:solidFill>
              </a:defRPr>
            </a:pPr>
            <a:r>
              <a:rPr sz="2550" b="1">
                <a:solidFill>
                  <a:srgbClr val="183746"/>
                </a:solidFill>
              </a:rPr>
              <a:t>Board governance and capital policy</a:t>
            </a:r>
          </a:p>
        </p:txBody>
      </p:sp>
      <p:sp>
        <p:nvSpPr>
          <p:cNvPr id="2" name="">
            <a:extLst xmlns:a="http://schemas.openxmlformats.org/drawingml/2006/main">
              <a:ext uri="{FF2B5EF4-FFF2-40B4-BE49-F238E27FC236}">
                <a16:creationId xmlns:a16="http://schemas.microsoft.com/office/drawing/2014/main" id="{672AE821-D4A7-49E0-8C20-3D59C5AE13CE}"/>
              </a:ext>
            </a:extLst>
          </p:cNvPr>
          <p:cNvSpPr>
            <a:spLocks xmlns:a="http://schemas.openxmlformats.org/drawingml/2006/main" noGrp="1"/>
          </p:cNvSpPr>
          <p:nvPr/>
        </p:nvSpPr>
        <p:spPr>
          <a:xfrm xmlns:a="http://schemas.openxmlformats.org/drawingml/2006/main">
            <a:off x="571500" y="6410325"/>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63747C"/>
                </a:solidFill>
              </a:defRPr>
            </a:defPPr>
            <a:lvl1pPr>
              <a:defRPr sz="900" b="0">
                <a:solidFill>
                  <a:srgbClr val="63747C"/>
                </a:solidFill>
              </a:defRPr>
            </a:lvl1pPr>
            <a:lvl2pPr>
              <a:defRPr sz="900" b="0">
                <a:solidFill>
                  <a:srgbClr val="63747C"/>
                </a:solidFill>
              </a:defRPr>
            </a:lvl2pPr>
            <a:lvl3pPr>
              <a:defRPr sz="900" b="0">
                <a:solidFill>
                  <a:srgbClr val="63747C"/>
                </a:solidFill>
              </a:defRPr>
            </a:lvl3pPr>
            <a:lvl4pPr>
              <a:defRPr sz="900" b="0">
                <a:solidFill>
                  <a:srgbClr val="63747C"/>
                </a:solidFill>
              </a:defRPr>
            </a:lvl4pPr>
            <a:lvl5pPr>
              <a:defRPr sz="900" b="0">
                <a:solidFill>
                  <a:srgbClr val="63747C"/>
                </a:solidFill>
              </a:defRPr>
            </a:lvl5pPr>
            <a:lvl6pPr>
              <a:defRPr sz="900" b="0">
                <a:solidFill>
                  <a:srgbClr val="63747C"/>
                </a:solidFill>
              </a:defRPr>
            </a:lvl6pPr>
            <a:lvl7pPr>
              <a:defRPr sz="900" b="0">
                <a:solidFill>
                  <a:srgbClr val="63747C"/>
                </a:solidFill>
              </a:defRPr>
            </a:lvl7pPr>
            <a:lvl8pPr>
              <a:defRPr sz="900" b="0">
                <a:solidFill>
                  <a:srgbClr val="63747C"/>
                </a:solidFill>
              </a:defRPr>
            </a:lvl8pPr>
            <a:lvl9pPr>
              <a:defRPr sz="900" b="0">
                <a:solidFill>
                  <a:srgbClr val="63747C"/>
                </a:solidFill>
              </a:defRPr>
            </a:lvl9pPr>
          </a:lstStyle>
          <a:p xmlns:a="http://schemas.openxmlformats.org/drawingml/2006/main">
            <a:pPr>
              <a:defRPr sz="900" b="0">
                <a:solidFill>
                  <a:srgbClr val="63747C"/>
                </a:solidFill>
              </a:defRPr>
            </a:pPr>
            <a:r>
              <a:rPr sz="900" b="0">
                <a:solidFill>
                  <a:srgbClr val="63747C"/>
                </a:solidFill>
              </a:rPr>
              <a:t>BANKERS FIRST CHOICE</a:t>
            </a:r>
          </a:p>
        </p:txBody>
      </p:sp>
      <p:sp>
        <p:nvSpPr>
          <p:cNvPr id="3" name="">
            <a:extLst xmlns:a="http://schemas.openxmlformats.org/drawingml/2006/main">
              <a:ext uri="{FF2B5EF4-FFF2-40B4-BE49-F238E27FC236}">
                <a16:creationId xmlns:a16="http://schemas.microsoft.com/office/drawing/2014/main" id="{A871DABC-1EC4-42B8-B1E0-FF57F10E8D58}"/>
              </a:ext>
            </a:extLst>
          </p:cNvPr>
          <p:cNvSpPr>
            <a:spLocks xmlns:a="http://schemas.openxmlformats.org/drawingml/2006/main" noGrp="1"/>
          </p:cNvSpPr>
          <p:nvPr/>
        </p:nvSpPr>
        <p:spPr>
          <a:xfrm xmlns:a="http://schemas.openxmlformats.org/drawingml/2006/main">
            <a:off x="11182350" y="638175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63747C"/>
                </a:solidFill>
              </a:defRPr>
            </a:defPPr>
            <a:lvl1pPr>
              <a:defRPr sz="975" b="0">
                <a:solidFill>
                  <a:srgbClr val="63747C"/>
                </a:solidFill>
              </a:defRPr>
            </a:lvl1pPr>
            <a:lvl2pPr>
              <a:defRPr sz="975" b="0">
                <a:solidFill>
                  <a:srgbClr val="63747C"/>
                </a:solidFill>
              </a:defRPr>
            </a:lvl2pPr>
            <a:lvl3pPr>
              <a:defRPr sz="975" b="0">
                <a:solidFill>
                  <a:srgbClr val="63747C"/>
                </a:solidFill>
              </a:defRPr>
            </a:lvl3pPr>
            <a:lvl4pPr>
              <a:defRPr sz="975" b="0">
                <a:solidFill>
                  <a:srgbClr val="63747C"/>
                </a:solidFill>
              </a:defRPr>
            </a:lvl4pPr>
            <a:lvl5pPr>
              <a:defRPr sz="975" b="0">
                <a:solidFill>
                  <a:srgbClr val="63747C"/>
                </a:solidFill>
              </a:defRPr>
            </a:lvl5pPr>
            <a:lvl6pPr>
              <a:defRPr sz="975" b="0">
                <a:solidFill>
                  <a:srgbClr val="63747C"/>
                </a:solidFill>
              </a:defRPr>
            </a:lvl6pPr>
            <a:lvl7pPr>
              <a:defRPr sz="975" b="0">
                <a:solidFill>
                  <a:srgbClr val="63747C"/>
                </a:solidFill>
              </a:defRPr>
            </a:lvl7pPr>
            <a:lvl8pPr>
              <a:defRPr sz="975" b="0">
                <a:solidFill>
                  <a:srgbClr val="63747C"/>
                </a:solidFill>
              </a:defRPr>
            </a:lvl8pPr>
            <a:lvl9pPr>
              <a:defRPr sz="975" b="0">
                <a:solidFill>
                  <a:srgbClr val="63747C"/>
                </a:solidFill>
              </a:defRPr>
            </a:lvl9pPr>
          </a:lstStyle>
          <a:p xmlns:a="http://schemas.openxmlformats.org/drawingml/2006/main">
            <a:pPr>
              <a:defRPr sz="975" b="0">
                <a:solidFill>
                  <a:srgbClr val="63747C"/>
                </a:solidFill>
              </a:defRPr>
            </a:pPr>
            <a:r>
              <a:rPr sz="975" b="0">
                <a:solidFill>
                  <a:srgbClr val="63747C"/>
                </a:solidFill>
              </a:rPr>
              <a:t>05</a:t>
            </a:r>
          </a:p>
        </p:txBody>
      </p:sp>
      <p:graphicFrame>
        <p:nvGraphicFramePr>
          <p:cNvPr id="4" name="">
            <a:extLst xmlns:a="http://schemas.openxmlformats.org/drawingml/2006/main">
              <a:ext uri="{FF2B5EF4-FFF2-40B4-BE49-F238E27FC236}">
                <a16:creationId xmlns:a16="http://schemas.microsoft.com/office/drawing/2014/main" id="{98F62897-D3CB-410B-BBE0-4FB1935D8DAD}"/>
              </a:ext>
            </a:extLst>
          </p:cNvPr>
          <p:cNvGraphicFramePr/>
          <p:nvPr/>
        </p:nvGraphicFramePr>
        <p:xfrm>
          <a:off xmlns:a="http://schemas.openxmlformats.org/drawingml/2006/main" x="571500" y="1619250"/>
          <a:ext xmlns:a="http://schemas.openxmlformats.org/drawingml/2006/main" cx="11049000" cy="3143250"/>
        </p:xfrm>
        <a:graphic xmlns:a="http://schemas.openxmlformats.org/drawingml/2006/main">
          <a:graphicData uri="http://schemas.openxmlformats.org/drawingml/2006/table">
            <a:tbl>
              <a:tblPr/>
              <a:tblGrid>
                <a:gridCol w="3714750"/>
                <a:gridCol w="7334250"/>
              </a:tblGrid>
              <a:tr h="523875">
                <a:tc>
                  <a:txBody>
                    <a:bodyPr/>
                    <a:lstStyle/>
                    <a:p>
                      <a:r>
                        <a:rPr sz="1350" b="1">
                          <a:solidFill>
                            <a:srgbClr val="FFFFFF"/>
                          </a:solidFill>
                        </a:rPr>
                        <a:t>Institutional function</a:t>
                      </a:r>
                    </a:p>
                  </a:txBody>
                  <a:tcPr marL="91440" marR="91440" marT="45720" marB="45720">
                    <a:lnL w="6668">
                      <a:solidFill>
                        <a:srgbClr val="D6DDDE"/>
                      </a:solidFill>
                      <a:prstDash val="solid"/>
                    </a:lnL>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c>
                  <a:txBody>
                    <a:bodyPr/>
                    <a:lstStyle/>
                    <a:p>
                      <a:r>
                        <a:rPr sz="1350" b="1">
                          <a:solidFill>
                            <a:srgbClr val="FFFFFF"/>
                          </a:solidFill>
                        </a:rPr>
                        <a:t>Proposed B1C structure</a:t>
                      </a:r>
                    </a:p>
                  </a:txBody>
                  <a:tcPr marL="91440" marR="91440" marT="45720" marB="45720">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r>
              <a:tr h="523875">
                <a:tc>
                  <a:txBody>
                    <a:bodyPr/>
                    <a:lstStyle/>
                    <a:p>
                      <a:r>
                        <a:rPr sz="1350" b="0">
                          <a:solidFill>
                            <a:srgbClr val="183746"/>
                          </a:solidFill>
                        </a:rPr>
                        <a:t>Board oversight</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Seven seats, including four independent directors</a:t>
                      </a:r>
                    </a:p>
                  </a:txBody>
                  <a:tcPr marL="91440" marR="91440" marT="45720" marB="45720">
                    <a:lnR w="6668">
                      <a:solidFill>
                        <a:srgbClr val="D6DDDE"/>
                      </a:solidFill>
                      <a:prstDash val="solid"/>
                    </a:lnR>
                    <a:lnB w="6668">
                      <a:solidFill>
                        <a:srgbClr val="D6DDDE"/>
                      </a:solidFill>
                      <a:prstDash val="solid"/>
                    </a:lnB>
                    <a:solidFill>
                      <a:srgbClr val="FFFFFF"/>
                    </a:solidFill>
                  </a:tcPr>
                </a:tc>
              </a:tr>
              <a:tr h="523875">
                <a:tc>
                  <a:txBody>
                    <a:bodyPr/>
                    <a:lstStyle/>
                    <a:p>
                      <a:r>
                        <a:rPr sz="1350" b="0">
                          <a:solidFill>
                            <a:srgbClr val="183746"/>
                          </a:solidFill>
                        </a:rPr>
                        <a:t>Capital policy</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Monthly pricing, liquidity and concentration review</a:t>
                      </a:r>
                    </a:p>
                  </a:txBody>
                  <a:tcPr marL="91440" marR="91440" marT="45720" marB="45720">
                    <a:lnR w="6668">
                      <a:solidFill>
                        <a:srgbClr val="D6DDDE"/>
                      </a:solidFill>
                      <a:prstDash val="solid"/>
                    </a:lnR>
                    <a:lnB w="6668">
                      <a:solidFill>
                        <a:srgbClr val="D6DDDE"/>
                      </a:solidFill>
                      <a:prstDash val="solid"/>
                    </a:lnB>
                    <a:solidFill>
                      <a:srgbClr val="EDF1F1"/>
                    </a:solidFill>
                  </a:tcPr>
                </a:tc>
              </a:tr>
              <a:tr h="523875">
                <a:tc>
                  <a:txBody>
                    <a:bodyPr/>
                    <a:lstStyle/>
                    <a:p>
                      <a:r>
                        <a:rPr sz="1350" b="0">
                          <a:solidFill>
                            <a:srgbClr val="183746"/>
                          </a:solidFill>
                        </a:rPr>
                        <a:t>Credit review</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Three voting directors, at least two independent</a:t>
                      </a:r>
                    </a:p>
                  </a:txBody>
                  <a:tcPr marL="91440" marR="91440" marT="45720" marB="45720">
                    <a:lnR w="6668">
                      <a:solidFill>
                        <a:srgbClr val="D6DDDE"/>
                      </a:solidFill>
                      <a:prstDash val="solid"/>
                    </a:lnR>
                    <a:lnB w="6668">
                      <a:solidFill>
                        <a:srgbClr val="D6DDDE"/>
                      </a:solidFill>
                      <a:prstDash val="solid"/>
                    </a:lnB>
                    <a:solidFill>
                      <a:srgbClr val="FFFFFF"/>
                    </a:solidFill>
                  </a:tcPr>
                </a:tc>
              </a:tr>
              <a:tr h="523875">
                <a:tc>
                  <a:txBody>
                    <a:bodyPr/>
                    <a:lstStyle/>
                    <a:p>
                      <a:r>
                        <a:rPr sz="1350" b="0">
                          <a:solidFill>
                            <a:srgbClr val="183746"/>
                          </a:solidFill>
                        </a:rPr>
                        <a:t>Project approval</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Full board approval before each initial raise</a:t>
                      </a:r>
                    </a:p>
                  </a:txBody>
                  <a:tcPr marL="91440" marR="91440" marT="45720" marB="45720">
                    <a:lnR w="6668">
                      <a:solidFill>
                        <a:srgbClr val="D6DDDE"/>
                      </a:solidFill>
                      <a:prstDash val="solid"/>
                    </a:lnR>
                    <a:lnB w="6668">
                      <a:solidFill>
                        <a:srgbClr val="D6DDDE"/>
                      </a:solidFill>
                      <a:prstDash val="solid"/>
                    </a:lnB>
                    <a:solidFill>
                      <a:srgbClr val="EDF1F1"/>
                    </a:solidFill>
                  </a:tcPr>
                </a:tc>
              </a:tr>
              <a:tr h="523875">
                <a:tc>
                  <a:txBody>
                    <a:bodyPr/>
                    <a:lstStyle/>
                    <a:p>
                      <a:r>
                        <a:rPr sz="1350" b="0">
                          <a:solidFill>
                            <a:srgbClr val="183746"/>
                          </a:solidFill>
                        </a:rPr>
                        <a:t>Treasury oversight</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Segregated accounts and multiple transfer approvals</a:t>
                      </a:r>
                    </a:p>
                  </a:txBody>
                  <a:tcPr marL="91440" marR="91440" marT="45720" marB="45720">
                    <a:lnR w="6668">
                      <a:solidFill>
                        <a:srgbClr val="D6DDDE"/>
                      </a:solidFill>
                      <a:prstDash val="solid"/>
                    </a:lnR>
                    <a:lnB w="6668">
                      <a:solidFill>
                        <a:srgbClr val="D6DDDE"/>
                      </a:solidFill>
                      <a:prstDash val="solid"/>
                    </a:lnB>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85ABDB7D-0096-408C-90B2-07D7ABD6CE31}"/>
              </a:ext>
            </a:extLst>
          </p:cNvPr>
          <p:cNvSpPr>
            <a:spLocks xmlns:a="http://schemas.openxmlformats.org/drawingml/2006/main" noGrp="1"/>
          </p:cNvSpPr>
          <p:nvPr/>
        </p:nvSpPr>
        <p:spPr>
          <a:xfrm xmlns:a="http://schemas.openxmlformats.org/drawingml/2006/main">
            <a:off x="571500" y="5143500"/>
            <a:ext cx="11049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247D82"/>
                </a:solidFill>
              </a:defRPr>
            </a:defPPr>
            <a:lvl1pPr>
              <a:defRPr sz="2025" b="1">
                <a:solidFill>
                  <a:srgbClr val="247D82"/>
                </a:solidFill>
              </a:defRPr>
            </a:lvl1pPr>
            <a:lvl2pPr>
              <a:defRPr sz="2025" b="1">
                <a:solidFill>
                  <a:srgbClr val="247D82"/>
                </a:solidFill>
              </a:defRPr>
            </a:lvl2pPr>
            <a:lvl3pPr>
              <a:defRPr sz="2025" b="1">
                <a:solidFill>
                  <a:srgbClr val="247D82"/>
                </a:solidFill>
              </a:defRPr>
            </a:lvl3pPr>
            <a:lvl4pPr>
              <a:defRPr sz="2025" b="1">
                <a:solidFill>
                  <a:srgbClr val="247D82"/>
                </a:solidFill>
              </a:defRPr>
            </a:lvl4pPr>
            <a:lvl5pPr>
              <a:defRPr sz="2025" b="1">
                <a:solidFill>
                  <a:srgbClr val="247D82"/>
                </a:solidFill>
              </a:defRPr>
            </a:lvl5pPr>
            <a:lvl6pPr>
              <a:defRPr sz="2025" b="1">
                <a:solidFill>
                  <a:srgbClr val="247D82"/>
                </a:solidFill>
              </a:defRPr>
            </a:lvl6pPr>
            <a:lvl7pPr>
              <a:defRPr sz="2025" b="1">
                <a:solidFill>
                  <a:srgbClr val="247D82"/>
                </a:solidFill>
              </a:defRPr>
            </a:lvl7pPr>
            <a:lvl8pPr>
              <a:defRPr sz="2025" b="1">
                <a:solidFill>
                  <a:srgbClr val="247D82"/>
                </a:solidFill>
              </a:defRPr>
            </a:lvl8pPr>
            <a:lvl9pPr>
              <a:defRPr sz="2025" b="1">
                <a:solidFill>
                  <a:srgbClr val="247D82"/>
                </a:solidFill>
              </a:defRPr>
            </a:lvl9pPr>
          </a:lstStyle>
          <a:p xmlns:a="http://schemas.openxmlformats.org/drawingml/2006/main">
            <a:pPr>
              <a:defRPr sz="2025" b="1">
                <a:solidFill>
                  <a:srgbClr val="247D82"/>
                </a:solidFill>
              </a:defRPr>
            </a:pPr>
            <a:r>
              <a:rPr sz="2025" b="1">
                <a:solidFill>
                  <a:srgbClr val="247D82"/>
                </a:solidFill>
              </a:rPr>
              <a:t>The Fed comparison informs governance and decision separation</a:t>
            </a:r>
          </a:p>
        </p:txBody>
      </p:sp>
      <p:sp>
        <p:nvSpPr>
          <p:cNvPr id="6" name="">
            <a:extLst xmlns:a="http://schemas.openxmlformats.org/drawingml/2006/main">
              <a:ext uri="{FF2B5EF4-FFF2-40B4-BE49-F238E27FC236}">
                <a16:creationId xmlns:a16="http://schemas.microsoft.com/office/drawing/2014/main" id="{F2DB0D1D-5BED-4168-80B7-EBC9E7EEF53E}"/>
              </a:ext>
            </a:extLst>
          </p:cNvPr>
          <p:cNvSpPr>
            <a:spLocks xmlns:a="http://schemas.openxmlformats.org/drawingml/2006/main" noGrp="1"/>
          </p:cNvSpPr>
          <p:nvPr/>
        </p:nvSpPr>
        <p:spPr>
          <a:xfrm xmlns:a="http://schemas.openxmlformats.org/drawingml/2006/main">
            <a:off x="571500" y="5962650"/>
            <a:ext cx="10953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3747C"/>
                </a:solidFill>
              </a:defRPr>
            </a:defPPr>
            <a:lvl1pPr>
              <a:defRPr sz="1050" b="0">
                <a:solidFill>
                  <a:srgbClr val="63747C"/>
                </a:solidFill>
              </a:defRPr>
            </a:lvl1pPr>
            <a:lvl2pPr>
              <a:defRPr sz="1050" b="0">
                <a:solidFill>
                  <a:srgbClr val="63747C"/>
                </a:solidFill>
              </a:defRPr>
            </a:lvl2pPr>
            <a:lvl3pPr>
              <a:defRPr sz="1050" b="0">
                <a:solidFill>
                  <a:srgbClr val="63747C"/>
                </a:solidFill>
              </a:defRPr>
            </a:lvl3pPr>
            <a:lvl4pPr>
              <a:defRPr sz="1050" b="0">
                <a:solidFill>
                  <a:srgbClr val="63747C"/>
                </a:solidFill>
              </a:defRPr>
            </a:lvl4pPr>
            <a:lvl5pPr>
              <a:defRPr sz="1050" b="0">
                <a:solidFill>
                  <a:srgbClr val="63747C"/>
                </a:solidFill>
              </a:defRPr>
            </a:lvl5pPr>
            <a:lvl6pPr>
              <a:defRPr sz="1050" b="0">
                <a:solidFill>
                  <a:srgbClr val="63747C"/>
                </a:solidFill>
              </a:defRPr>
            </a:lvl6pPr>
            <a:lvl7pPr>
              <a:defRPr sz="1050" b="0">
                <a:solidFill>
                  <a:srgbClr val="63747C"/>
                </a:solidFill>
              </a:defRPr>
            </a:lvl7pPr>
            <a:lvl8pPr>
              <a:defRPr sz="1050" b="0">
                <a:solidFill>
                  <a:srgbClr val="63747C"/>
                </a:solidFill>
              </a:defRPr>
            </a:lvl8pPr>
            <a:lvl9pPr>
              <a:defRPr sz="1050" b="0">
                <a:solidFill>
                  <a:srgbClr val="63747C"/>
                </a:solidFill>
              </a:defRPr>
            </a:lvl9pPr>
          </a:lstStyle>
          <a:p xmlns:a="http://schemas.openxmlformats.org/drawingml/2006/main">
            <a:pPr>
              <a:defRPr sz="1050" b="0">
                <a:solidFill>
                  <a:srgbClr val="63747C"/>
                </a:solidFill>
              </a:defRPr>
            </a:pPr>
            <a:r>
              <a:rPr sz="1050" b="0">
                <a:solidFill>
                  <a:srgbClr val="63747C"/>
                </a:solidFill>
              </a:rPr>
              <a:t>Proposed board and committee appointments remain open. B1C sets internal financing terms using subscribed capital.</a:t>
            </a:r>
          </a:p>
        </p:txBody>
      </p:sp>
    </p:spTree>
    <p:extLst>
      <p:ext uri="{BB962C8B-B14F-4D97-AF65-F5344CB8AC3E}">
        <p14:creationId xmlns:p14="http://schemas.microsoft.com/office/powerpoint/2010/main" val="600300999"/>
      </p:ext>
    </p:extLst>
  </p:cSld>
</p:sld>
</file>

<file path=ppt/slides/slide6.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ADE4313-9234-4C05-A286-730BDABF1148}"/>
              </a:ext>
            </a:extLst>
          </p:cNvPr>
          <p:cNvSpPr>
            <a:spLocks xmlns:a="http://schemas.openxmlformats.org/drawingml/2006/main" noGrp="1"/>
          </p:cNvSpPr>
          <p:nvPr/>
        </p:nvSpPr>
        <p:spPr>
          <a:xfrm xmlns:a="http://schemas.openxmlformats.org/drawingml/2006/main">
            <a:off x="571500" y="409575"/>
            <a:ext cx="11049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83746"/>
                </a:solidFill>
              </a:defRPr>
            </a:defPPr>
            <a:lvl1pPr>
              <a:defRPr sz="2550" b="1">
                <a:solidFill>
                  <a:srgbClr val="183746"/>
                </a:solidFill>
              </a:defRPr>
            </a:lvl1pPr>
            <a:lvl2pPr>
              <a:defRPr sz="2550" b="1">
                <a:solidFill>
                  <a:srgbClr val="183746"/>
                </a:solidFill>
              </a:defRPr>
            </a:lvl2pPr>
            <a:lvl3pPr>
              <a:defRPr sz="2550" b="1">
                <a:solidFill>
                  <a:srgbClr val="183746"/>
                </a:solidFill>
              </a:defRPr>
            </a:lvl3pPr>
            <a:lvl4pPr>
              <a:defRPr sz="2550" b="1">
                <a:solidFill>
                  <a:srgbClr val="183746"/>
                </a:solidFill>
              </a:defRPr>
            </a:lvl4pPr>
            <a:lvl5pPr>
              <a:defRPr sz="2550" b="1">
                <a:solidFill>
                  <a:srgbClr val="183746"/>
                </a:solidFill>
              </a:defRPr>
            </a:lvl5pPr>
            <a:lvl6pPr>
              <a:defRPr sz="2550" b="1">
                <a:solidFill>
                  <a:srgbClr val="183746"/>
                </a:solidFill>
              </a:defRPr>
            </a:lvl6pPr>
            <a:lvl7pPr>
              <a:defRPr sz="2550" b="1">
                <a:solidFill>
                  <a:srgbClr val="183746"/>
                </a:solidFill>
              </a:defRPr>
            </a:lvl7pPr>
            <a:lvl8pPr>
              <a:defRPr sz="2550" b="1">
                <a:solidFill>
                  <a:srgbClr val="183746"/>
                </a:solidFill>
              </a:defRPr>
            </a:lvl8pPr>
            <a:lvl9pPr>
              <a:defRPr sz="2550" b="1">
                <a:solidFill>
                  <a:srgbClr val="183746"/>
                </a:solidFill>
              </a:defRPr>
            </a:lvl9pPr>
          </a:lstStyle>
          <a:p xmlns:a="http://schemas.openxmlformats.org/drawingml/2006/main">
            <a:pPr>
              <a:defRPr sz="2550" b="1">
                <a:solidFill>
                  <a:srgbClr val="183746"/>
                </a:solidFill>
              </a:defRPr>
            </a:pPr>
            <a:r>
              <a:rPr sz="2550" b="1">
                <a:solidFill>
                  <a:srgbClr val="183746"/>
                </a:solidFill>
              </a:rPr>
              <a:t>The board approval process</a:t>
            </a:r>
          </a:p>
        </p:txBody>
      </p:sp>
      <p:sp>
        <p:nvSpPr>
          <p:cNvPr id="2" name="">
            <a:extLst xmlns:a="http://schemas.openxmlformats.org/drawingml/2006/main">
              <a:ext uri="{FF2B5EF4-FFF2-40B4-BE49-F238E27FC236}">
                <a16:creationId xmlns:a16="http://schemas.microsoft.com/office/drawing/2014/main" id="{E850304D-A283-4A90-9FAE-CD143681AFB6}"/>
              </a:ext>
            </a:extLst>
          </p:cNvPr>
          <p:cNvSpPr>
            <a:spLocks xmlns:a="http://schemas.openxmlformats.org/drawingml/2006/main" noGrp="1"/>
          </p:cNvSpPr>
          <p:nvPr/>
        </p:nvSpPr>
        <p:spPr>
          <a:xfrm xmlns:a="http://schemas.openxmlformats.org/drawingml/2006/main">
            <a:off x="571500" y="6410325"/>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63747C"/>
                </a:solidFill>
              </a:defRPr>
            </a:defPPr>
            <a:lvl1pPr>
              <a:defRPr sz="900" b="0">
                <a:solidFill>
                  <a:srgbClr val="63747C"/>
                </a:solidFill>
              </a:defRPr>
            </a:lvl1pPr>
            <a:lvl2pPr>
              <a:defRPr sz="900" b="0">
                <a:solidFill>
                  <a:srgbClr val="63747C"/>
                </a:solidFill>
              </a:defRPr>
            </a:lvl2pPr>
            <a:lvl3pPr>
              <a:defRPr sz="900" b="0">
                <a:solidFill>
                  <a:srgbClr val="63747C"/>
                </a:solidFill>
              </a:defRPr>
            </a:lvl3pPr>
            <a:lvl4pPr>
              <a:defRPr sz="900" b="0">
                <a:solidFill>
                  <a:srgbClr val="63747C"/>
                </a:solidFill>
              </a:defRPr>
            </a:lvl4pPr>
            <a:lvl5pPr>
              <a:defRPr sz="900" b="0">
                <a:solidFill>
                  <a:srgbClr val="63747C"/>
                </a:solidFill>
              </a:defRPr>
            </a:lvl5pPr>
            <a:lvl6pPr>
              <a:defRPr sz="900" b="0">
                <a:solidFill>
                  <a:srgbClr val="63747C"/>
                </a:solidFill>
              </a:defRPr>
            </a:lvl6pPr>
            <a:lvl7pPr>
              <a:defRPr sz="900" b="0">
                <a:solidFill>
                  <a:srgbClr val="63747C"/>
                </a:solidFill>
              </a:defRPr>
            </a:lvl7pPr>
            <a:lvl8pPr>
              <a:defRPr sz="900" b="0">
                <a:solidFill>
                  <a:srgbClr val="63747C"/>
                </a:solidFill>
              </a:defRPr>
            </a:lvl8pPr>
            <a:lvl9pPr>
              <a:defRPr sz="900" b="0">
                <a:solidFill>
                  <a:srgbClr val="63747C"/>
                </a:solidFill>
              </a:defRPr>
            </a:lvl9pPr>
          </a:lstStyle>
          <a:p xmlns:a="http://schemas.openxmlformats.org/drawingml/2006/main">
            <a:pPr>
              <a:defRPr sz="900" b="0">
                <a:solidFill>
                  <a:srgbClr val="63747C"/>
                </a:solidFill>
              </a:defRPr>
            </a:pPr>
            <a:r>
              <a:rPr sz="900" b="0">
                <a:solidFill>
                  <a:srgbClr val="63747C"/>
                </a:solidFill>
              </a:rPr>
              <a:t>BANKERS FIRST CHOICE</a:t>
            </a:r>
          </a:p>
        </p:txBody>
      </p:sp>
      <p:sp>
        <p:nvSpPr>
          <p:cNvPr id="3" name="">
            <a:extLst xmlns:a="http://schemas.openxmlformats.org/drawingml/2006/main">
              <a:ext uri="{FF2B5EF4-FFF2-40B4-BE49-F238E27FC236}">
                <a16:creationId xmlns:a16="http://schemas.microsoft.com/office/drawing/2014/main" id="{3D5C1D4C-F4CB-40BA-819C-7E935F70618C}"/>
              </a:ext>
            </a:extLst>
          </p:cNvPr>
          <p:cNvSpPr>
            <a:spLocks xmlns:a="http://schemas.openxmlformats.org/drawingml/2006/main" noGrp="1"/>
          </p:cNvSpPr>
          <p:nvPr/>
        </p:nvSpPr>
        <p:spPr>
          <a:xfrm xmlns:a="http://schemas.openxmlformats.org/drawingml/2006/main">
            <a:off x="11182350" y="638175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63747C"/>
                </a:solidFill>
              </a:defRPr>
            </a:defPPr>
            <a:lvl1pPr>
              <a:defRPr sz="975" b="0">
                <a:solidFill>
                  <a:srgbClr val="63747C"/>
                </a:solidFill>
              </a:defRPr>
            </a:lvl1pPr>
            <a:lvl2pPr>
              <a:defRPr sz="975" b="0">
                <a:solidFill>
                  <a:srgbClr val="63747C"/>
                </a:solidFill>
              </a:defRPr>
            </a:lvl2pPr>
            <a:lvl3pPr>
              <a:defRPr sz="975" b="0">
                <a:solidFill>
                  <a:srgbClr val="63747C"/>
                </a:solidFill>
              </a:defRPr>
            </a:lvl3pPr>
            <a:lvl4pPr>
              <a:defRPr sz="975" b="0">
                <a:solidFill>
                  <a:srgbClr val="63747C"/>
                </a:solidFill>
              </a:defRPr>
            </a:lvl4pPr>
            <a:lvl5pPr>
              <a:defRPr sz="975" b="0">
                <a:solidFill>
                  <a:srgbClr val="63747C"/>
                </a:solidFill>
              </a:defRPr>
            </a:lvl5pPr>
            <a:lvl6pPr>
              <a:defRPr sz="975" b="0">
                <a:solidFill>
                  <a:srgbClr val="63747C"/>
                </a:solidFill>
              </a:defRPr>
            </a:lvl6pPr>
            <a:lvl7pPr>
              <a:defRPr sz="975" b="0">
                <a:solidFill>
                  <a:srgbClr val="63747C"/>
                </a:solidFill>
              </a:defRPr>
            </a:lvl7pPr>
            <a:lvl8pPr>
              <a:defRPr sz="975" b="0">
                <a:solidFill>
                  <a:srgbClr val="63747C"/>
                </a:solidFill>
              </a:defRPr>
            </a:lvl8pPr>
            <a:lvl9pPr>
              <a:defRPr sz="975" b="0">
                <a:solidFill>
                  <a:srgbClr val="63747C"/>
                </a:solidFill>
              </a:defRPr>
            </a:lvl9pPr>
          </a:lstStyle>
          <a:p xmlns:a="http://schemas.openxmlformats.org/drawingml/2006/main">
            <a:pPr>
              <a:defRPr sz="975" b="0">
                <a:solidFill>
                  <a:srgbClr val="63747C"/>
                </a:solidFill>
              </a:defRPr>
            </a:pPr>
            <a:r>
              <a:rPr sz="975" b="0">
                <a:solidFill>
                  <a:srgbClr val="63747C"/>
                </a:solidFill>
              </a:rPr>
              <a:t>06</a:t>
            </a:r>
          </a:p>
        </p:txBody>
      </p:sp>
      <p:sp>
        <p:nvSpPr>
          <p:cNvPr id="4" name="">
            <a:extLst xmlns:a="http://schemas.openxmlformats.org/drawingml/2006/main">
              <a:ext uri="{FF2B5EF4-FFF2-40B4-BE49-F238E27FC236}">
                <a16:creationId xmlns:a16="http://schemas.microsoft.com/office/drawing/2014/main" id="{45AE8A70-1E5A-41A4-AD0D-BDBC1EE6060A}"/>
              </a:ext>
            </a:extLst>
          </p:cNvPr>
          <p:cNvSpPr>
            <a:spLocks xmlns:a="http://schemas.openxmlformats.org/drawingml/2006/main" noGrp="1"/>
          </p:cNvSpPr>
          <p:nvPr/>
        </p:nvSpPr>
        <p:spPr>
          <a:xfrm xmlns:a="http://schemas.openxmlformats.org/drawingml/2006/main">
            <a:off x="571500" y="1600200"/>
            <a:ext cx="228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600" b="1">
                <a:solidFill>
                  <a:srgbClr val="B99A57"/>
                </a:solidFill>
              </a:defRPr>
            </a:defPPr>
            <a:lvl1pPr>
              <a:defRPr sz="3600" b="1">
                <a:solidFill>
                  <a:srgbClr val="B99A57"/>
                </a:solidFill>
              </a:defRPr>
            </a:lvl1pPr>
            <a:lvl2pPr>
              <a:defRPr sz="3600" b="1">
                <a:solidFill>
                  <a:srgbClr val="B99A57"/>
                </a:solidFill>
              </a:defRPr>
            </a:lvl2pPr>
            <a:lvl3pPr>
              <a:defRPr sz="3600" b="1">
                <a:solidFill>
                  <a:srgbClr val="B99A57"/>
                </a:solidFill>
              </a:defRPr>
            </a:lvl3pPr>
            <a:lvl4pPr>
              <a:defRPr sz="3600" b="1">
                <a:solidFill>
                  <a:srgbClr val="B99A57"/>
                </a:solidFill>
              </a:defRPr>
            </a:lvl4pPr>
            <a:lvl5pPr>
              <a:defRPr sz="3600" b="1">
                <a:solidFill>
                  <a:srgbClr val="B99A57"/>
                </a:solidFill>
              </a:defRPr>
            </a:lvl5pPr>
            <a:lvl6pPr>
              <a:defRPr sz="3600" b="1">
                <a:solidFill>
                  <a:srgbClr val="B99A57"/>
                </a:solidFill>
              </a:defRPr>
            </a:lvl6pPr>
            <a:lvl7pPr>
              <a:defRPr sz="3600" b="1">
                <a:solidFill>
                  <a:srgbClr val="B99A57"/>
                </a:solidFill>
              </a:defRPr>
            </a:lvl7pPr>
            <a:lvl8pPr>
              <a:defRPr sz="3600" b="1">
                <a:solidFill>
                  <a:srgbClr val="B99A57"/>
                </a:solidFill>
              </a:defRPr>
            </a:lvl8pPr>
            <a:lvl9pPr>
              <a:defRPr sz="3600" b="1">
                <a:solidFill>
                  <a:srgbClr val="B99A57"/>
                </a:solidFill>
              </a:defRPr>
            </a:lvl9pPr>
          </a:lstStyle>
          <a:p xmlns:a="http://schemas.openxmlformats.org/drawingml/2006/main">
            <a:pPr>
              <a:defRPr sz="3600" b="1">
                <a:solidFill>
                  <a:srgbClr val="B99A57"/>
                </a:solidFill>
              </a:defRPr>
            </a:pPr>
            <a:r>
              <a:rPr sz="3600" b="1">
                <a:solidFill>
                  <a:srgbClr val="B99A57"/>
                </a:solidFill>
              </a:rPr>
              <a:t>1</a:t>
            </a:r>
          </a:p>
        </p:txBody>
      </p:sp>
      <p:sp>
        <p:nvSpPr>
          <p:cNvPr id="5" name="">
            <a:extLst xmlns:a="http://schemas.openxmlformats.org/drawingml/2006/main">
              <a:ext uri="{FF2B5EF4-FFF2-40B4-BE49-F238E27FC236}">
                <a16:creationId xmlns:a16="http://schemas.microsoft.com/office/drawing/2014/main" id="{A7565F98-7326-4CE7-AB34-E51F3ECB8BEC}"/>
              </a:ext>
            </a:extLst>
          </p:cNvPr>
          <p:cNvSpPr>
            <a:spLocks xmlns:a="http://schemas.openxmlformats.org/drawingml/2006/main" noGrp="1"/>
          </p:cNvSpPr>
          <p:nvPr/>
        </p:nvSpPr>
        <p:spPr>
          <a:xfrm xmlns:a="http://schemas.openxmlformats.org/drawingml/2006/main">
            <a:off x="571500" y="2428875"/>
            <a:ext cx="2286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83746"/>
                </a:solidFill>
              </a:defRPr>
            </a:defPPr>
            <a:lvl1pPr>
              <a:defRPr sz="2175" b="1">
                <a:solidFill>
                  <a:srgbClr val="183746"/>
                </a:solidFill>
              </a:defRPr>
            </a:lvl1pPr>
            <a:lvl2pPr>
              <a:defRPr sz="2175" b="1">
                <a:solidFill>
                  <a:srgbClr val="183746"/>
                </a:solidFill>
              </a:defRPr>
            </a:lvl2pPr>
            <a:lvl3pPr>
              <a:defRPr sz="2175" b="1">
                <a:solidFill>
                  <a:srgbClr val="183746"/>
                </a:solidFill>
              </a:defRPr>
            </a:lvl3pPr>
            <a:lvl4pPr>
              <a:defRPr sz="2175" b="1">
                <a:solidFill>
                  <a:srgbClr val="183746"/>
                </a:solidFill>
              </a:defRPr>
            </a:lvl4pPr>
            <a:lvl5pPr>
              <a:defRPr sz="2175" b="1">
                <a:solidFill>
                  <a:srgbClr val="183746"/>
                </a:solidFill>
              </a:defRPr>
            </a:lvl5pPr>
            <a:lvl6pPr>
              <a:defRPr sz="2175" b="1">
                <a:solidFill>
                  <a:srgbClr val="183746"/>
                </a:solidFill>
              </a:defRPr>
            </a:lvl6pPr>
            <a:lvl7pPr>
              <a:defRPr sz="2175" b="1">
                <a:solidFill>
                  <a:srgbClr val="183746"/>
                </a:solidFill>
              </a:defRPr>
            </a:lvl7pPr>
            <a:lvl8pPr>
              <a:defRPr sz="2175" b="1">
                <a:solidFill>
                  <a:srgbClr val="183746"/>
                </a:solidFill>
              </a:defRPr>
            </a:lvl8pPr>
            <a:lvl9pPr>
              <a:defRPr sz="2175" b="1">
                <a:solidFill>
                  <a:srgbClr val="183746"/>
                </a:solidFill>
              </a:defRPr>
            </a:lvl9pPr>
          </a:lstStyle>
          <a:p xmlns:a="http://schemas.openxmlformats.org/drawingml/2006/main">
            <a:pPr>
              <a:defRPr sz="2175" b="1">
                <a:solidFill>
                  <a:srgbClr val="183746"/>
                </a:solidFill>
              </a:defRPr>
            </a:pPr>
            <a:r>
              <a:rPr sz="2175" b="1">
                <a:solidFill>
                  <a:srgbClr val="183746"/>
                </a:solidFill>
              </a:rPr>
              <a:t>Verify</a:t>
            </a:r>
          </a:p>
        </p:txBody>
      </p:sp>
      <p:sp>
        <p:nvSpPr>
          <p:cNvPr id="6" name="">
            <a:extLst xmlns:a="http://schemas.openxmlformats.org/drawingml/2006/main">
              <a:ext uri="{FF2B5EF4-FFF2-40B4-BE49-F238E27FC236}">
                <a16:creationId xmlns:a16="http://schemas.microsoft.com/office/drawing/2014/main" id="{38EAF1FC-3E81-4F42-91E5-448775DACC39}"/>
              </a:ext>
            </a:extLst>
          </p:cNvPr>
          <p:cNvSpPr>
            <a:spLocks xmlns:a="http://schemas.openxmlformats.org/drawingml/2006/main" noGrp="1"/>
          </p:cNvSpPr>
          <p:nvPr/>
        </p:nvSpPr>
        <p:spPr>
          <a:xfrm xmlns:a="http://schemas.openxmlformats.org/drawingml/2006/main">
            <a:off x="571500" y="3028950"/>
            <a:ext cx="2428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63747C"/>
                </a:solidFill>
              </a:defRPr>
            </a:defPPr>
            <a:lvl1pPr>
              <a:defRPr sz="1725" b="0">
                <a:solidFill>
                  <a:srgbClr val="63747C"/>
                </a:solidFill>
              </a:defRPr>
            </a:lvl1pPr>
            <a:lvl2pPr>
              <a:defRPr sz="1725" b="0">
                <a:solidFill>
                  <a:srgbClr val="63747C"/>
                </a:solidFill>
              </a:defRPr>
            </a:lvl2pPr>
            <a:lvl3pPr>
              <a:defRPr sz="1725" b="0">
                <a:solidFill>
                  <a:srgbClr val="63747C"/>
                </a:solidFill>
              </a:defRPr>
            </a:lvl3pPr>
            <a:lvl4pPr>
              <a:defRPr sz="1725" b="0">
                <a:solidFill>
                  <a:srgbClr val="63747C"/>
                </a:solidFill>
              </a:defRPr>
            </a:lvl4pPr>
            <a:lvl5pPr>
              <a:defRPr sz="1725" b="0">
                <a:solidFill>
                  <a:srgbClr val="63747C"/>
                </a:solidFill>
              </a:defRPr>
            </a:lvl5pPr>
            <a:lvl6pPr>
              <a:defRPr sz="1725" b="0">
                <a:solidFill>
                  <a:srgbClr val="63747C"/>
                </a:solidFill>
              </a:defRPr>
            </a:lvl6pPr>
            <a:lvl7pPr>
              <a:defRPr sz="1725" b="0">
                <a:solidFill>
                  <a:srgbClr val="63747C"/>
                </a:solidFill>
              </a:defRPr>
            </a:lvl7pPr>
            <a:lvl8pPr>
              <a:defRPr sz="1725" b="0">
                <a:solidFill>
                  <a:srgbClr val="63747C"/>
                </a:solidFill>
              </a:defRPr>
            </a:lvl8pPr>
            <a:lvl9pPr>
              <a:defRPr sz="1725" b="0">
                <a:solidFill>
                  <a:srgbClr val="63747C"/>
                </a:solidFill>
              </a:defRPr>
            </a:lvl9pPr>
          </a:lstStyle>
          <a:p xmlns:a="http://schemas.openxmlformats.org/drawingml/2006/main">
            <a:pPr>
              <a:defRPr sz="1725" b="0">
                <a:solidFill>
                  <a:srgbClr val="63747C"/>
                </a:solidFill>
              </a:defRPr>
            </a:pPr>
            <a:r>
              <a:rPr sz="1725" b="0">
                <a:solidFill>
                  <a:srgbClr val="63747C"/>
                </a:solidFill>
              </a:rPr>
              <a:t>Contracts, sponsor and asset</a:t>
            </a:r>
          </a:p>
        </p:txBody>
      </p:sp>
      <p:sp>
        <p:nvSpPr>
          <p:cNvPr id="7" name="">
            <a:extLst xmlns:a="http://schemas.openxmlformats.org/drawingml/2006/main">
              <a:ext uri="{FF2B5EF4-FFF2-40B4-BE49-F238E27FC236}">
                <a16:creationId xmlns:a16="http://schemas.microsoft.com/office/drawing/2014/main" id="{BD46A9B8-FBE6-4D4F-839F-E81282D23E51}"/>
              </a:ext>
            </a:extLst>
          </p:cNvPr>
          <p:cNvSpPr>
            <a:spLocks xmlns:a="http://schemas.openxmlformats.org/drawingml/2006/main" noGrp="1"/>
          </p:cNvSpPr>
          <p:nvPr/>
        </p:nvSpPr>
        <p:spPr>
          <a:xfrm xmlns:a="http://schemas.openxmlformats.org/drawingml/2006/main">
            <a:off x="3429000" y="1600200"/>
            <a:ext cx="228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600" b="1">
                <a:solidFill>
                  <a:srgbClr val="B99A57"/>
                </a:solidFill>
              </a:defRPr>
            </a:defPPr>
            <a:lvl1pPr>
              <a:defRPr sz="3600" b="1">
                <a:solidFill>
                  <a:srgbClr val="B99A57"/>
                </a:solidFill>
              </a:defRPr>
            </a:lvl1pPr>
            <a:lvl2pPr>
              <a:defRPr sz="3600" b="1">
                <a:solidFill>
                  <a:srgbClr val="B99A57"/>
                </a:solidFill>
              </a:defRPr>
            </a:lvl2pPr>
            <a:lvl3pPr>
              <a:defRPr sz="3600" b="1">
                <a:solidFill>
                  <a:srgbClr val="B99A57"/>
                </a:solidFill>
              </a:defRPr>
            </a:lvl3pPr>
            <a:lvl4pPr>
              <a:defRPr sz="3600" b="1">
                <a:solidFill>
                  <a:srgbClr val="B99A57"/>
                </a:solidFill>
              </a:defRPr>
            </a:lvl4pPr>
            <a:lvl5pPr>
              <a:defRPr sz="3600" b="1">
                <a:solidFill>
                  <a:srgbClr val="B99A57"/>
                </a:solidFill>
              </a:defRPr>
            </a:lvl5pPr>
            <a:lvl6pPr>
              <a:defRPr sz="3600" b="1">
                <a:solidFill>
                  <a:srgbClr val="B99A57"/>
                </a:solidFill>
              </a:defRPr>
            </a:lvl6pPr>
            <a:lvl7pPr>
              <a:defRPr sz="3600" b="1">
                <a:solidFill>
                  <a:srgbClr val="B99A57"/>
                </a:solidFill>
              </a:defRPr>
            </a:lvl7pPr>
            <a:lvl8pPr>
              <a:defRPr sz="3600" b="1">
                <a:solidFill>
                  <a:srgbClr val="B99A57"/>
                </a:solidFill>
              </a:defRPr>
            </a:lvl8pPr>
            <a:lvl9pPr>
              <a:defRPr sz="3600" b="1">
                <a:solidFill>
                  <a:srgbClr val="B99A57"/>
                </a:solidFill>
              </a:defRPr>
            </a:lvl9pPr>
          </a:lstStyle>
          <a:p xmlns:a="http://schemas.openxmlformats.org/drawingml/2006/main">
            <a:pPr>
              <a:defRPr sz="3600" b="1">
                <a:solidFill>
                  <a:srgbClr val="B99A57"/>
                </a:solidFill>
              </a:defRPr>
            </a:pPr>
            <a:r>
              <a:rPr sz="3600" b="1">
                <a:solidFill>
                  <a:srgbClr val="B99A57"/>
                </a:solidFill>
              </a:rPr>
              <a:t>2</a:t>
            </a:r>
          </a:p>
        </p:txBody>
      </p:sp>
      <p:sp>
        <p:nvSpPr>
          <p:cNvPr id="8" name="">
            <a:extLst xmlns:a="http://schemas.openxmlformats.org/drawingml/2006/main">
              <a:ext uri="{FF2B5EF4-FFF2-40B4-BE49-F238E27FC236}">
                <a16:creationId xmlns:a16="http://schemas.microsoft.com/office/drawing/2014/main" id="{E378E7B4-DC39-473B-A70C-003891CEE573}"/>
              </a:ext>
            </a:extLst>
          </p:cNvPr>
          <p:cNvSpPr>
            <a:spLocks xmlns:a="http://schemas.openxmlformats.org/drawingml/2006/main" noGrp="1"/>
          </p:cNvSpPr>
          <p:nvPr/>
        </p:nvSpPr>
        <p:spPr>
          <a:xfrm xmlns:a="http://schemas.openxmlformats.org/drawingml/2006/main">
            <a:off x="3429000" y="2428875"/>
            <a:ext cx="2286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83746"/>
                </a:solidFill>
              </a:defRPr>
            </a:defPPr>
            <a:lvl1pPr>
              <a:defRPr sz="2175" b="1">
                <a:solidFill>
                  <a:srgbClr val="183746"/>
                </a:solidFill>
              </a:defRPr>
            </a:lvl1pPr>
            <a:lvl2pPr>
              <a:defRPr sz="2175" b="1">
                <a:solidFill>
                  <a:srgbClr val="183746"/>
                </a:solidFill>
              </a:defRPr>
            </a:lvl2pPr>
            <a:lvl3pPr>
              <a:defRPr sz="2175" b="1">
                <a:solidFill>
                  <a:srgbClr val="183746"/>
                </a:solidFill>
              </a:defRPr>
            </a:lvl3pPr>
            <a:lvl4pPr>
              <a:defRPr sz="2175" b="1">
                <a:solidFill>
                  <a:srgbClr val="183746"/>
                </a:solidFill>
              </a:defRPr>
            </a:lvl4pPr>
            <a:lvl5pPr>
              <a:defRPr sz="2175" b="1">
                <a:solidFill>
                  <a:srgbClr val="183746"/>
                </a:solidFill>
              </a:defRPr>
            </a:lvl5pPr>
            <a:lvl6pPr>
              <a:defRPr sz="2175" b="1">
                <a:solidFill>
                  <a:srgbClr val="183746"/>
                </a:solidFill>
              </a:defRPr>
            </a:lvl6pPr>
            <a:lvl7pPr>
              <a:defRPr sz="2175" b="1">
                <a:solidFill>
                  <a:srgbClr val="183746"/>
                </a:solidFill>
              </a:defRPr>
            </a:lvl7pPr>
            <a:lvl8pPr>
              <a:defRPr sz="2175" b="1">
                <a:solidFill>
                  <a:srgbClr val="183746"/>
                </a:solidFill>
              </a:defRPr>
            </a:lvl8pPr>
            <a:lvl9pPr>
              <a:defRPr sz="2175" b="1">
                <a:solidFill>
                  <a:srgbClr val="183746"/>
                </a:solidFill>
              </a:defRPr>
            </a:lvl9pPr>
          </a:lstStyle>
          <a:p xmlns:a="http://schemas.openxmlformats.org/drawingml/2006/main">
            <a:pPr>
              <a:defRPr sz="2175" b="1">
                <a:solidFill>
                  <a:srgbClr val="183746"/>
                </a:solidFill>
              </a:defRPr>
            </a:pPr>
            <a:r>
              <a:rPr sz="2175" b="1">
                <a:solidFill>
                  <a:srgbClr val="183746"/>
                </a:solidFill>
              </a:rPr>
              <a:t>Underwrite</a:t>
            </a:r>
          </a:p>
        </p:txBody>
      </p:sp>
      <p:sp>
        <p:nvSpPr>
          <p:cNvPr id="9" name="">
            <a:extLst xmlns:a="http://schemas.openxmlformats.org/drawingml/2006/main">
              <a:ext uri="{FF2B5EF4-FFF2-40B4-BE49-F238E27FC236}">
                <a16:creationId xmlns:a16="http://schemas.microsoft.com/office/drawing/2014/main" id="{3C28585C-26F4-4D6A-9833-46543C680217}"/>
              </a:ext>
            </a:extLst>
          </p:cNvPr>
          <p:cNvSpPr>
            <a:spLocks xmlns:a="http://schemas.openxmlformats.org/drawingml/2006/main" noGrp="1"/>
          </p:cNvSpPr>
          <p:nvPr/>
        </p:nvSpPr>
        <p:spPr>
          <a:xfrm xmlns:a="http://schemas.openxmlformats.org/drawingml/2006/main">
            <a:off x="3429000" y="3028950"/>
            <a:ext cx="2428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63747C"/>
                </a:solidFill>
              </a:defRPr>
            </a:defPPr>
            <a:lvl1pPr>
              <a:defRPr sz="1725" b="0">
                <a:solidFill>
                  <a:srgbClr val="63747C"/>
                </a:solidFill>
              </a:defRPr>
            </a:lvl1pPr>
            <a:lvl2pPr>
              <a:defRPr sz="1725" b="0">
                <a:solidFill>
                  <a:srgbClr val="63747C"/>
                </a:solidFill>
              </a:defRPr>
            </a:lvl2pPr>
            <a:lvl3pPr>
              <a:defRPr sz="1725" b="0">
                <a:solidFill>
                  <a:srgbClr val="63747C"/>
                </a:solidFill>
              </a:defRPr>
            </a:lvl3pPr>
            <a:lvl4pPr>
              <a:defRPr sz="1725" b="0">
                <a:solidFill>
                  <a:srgbClr val="63747C"/>
                </a:solidFill>
              </a:defRPr>
            </a:lvl4pPr>
            <a:lvl5pPr>
              <a:defRPr sz="1725" b="0">
                <a:solidFill>
                  <a:srgbClr val="63747C"/>
                </a:solidFill>
              </a:defRPr>
            </a:lvl5pPr>
            <a:lvl6pPr>
              <a:defRPr sz="1725" b="0">
                <a:solidFill>
                  <a:srgbClr val="63747C"/>
                </a:solidFill>
              </a:defRPr>
            </a:lvl6pPr>
            <a:lvl7pPr>
              <a:defRPr sz="1725" b="0">
                <a:solidFill>
                  <a:srgbClr val="63747C"/>
                </a:solidFill>
              </a:defRPr>
            </a:lvl7pPr>
            <a:lvl8pPr>
              <a:defRPr sz="1725" b="0">
                <a:solidFill>
                  <a:srgbClr val="63747C"/>
                </a:solidFill>
              </a:defRPr>
            </a:lvl8pPr>
            <a:lvl9pPr>
              <a:defRPr sz="1725" b="0">
                <a:solidFill>
                  <a:srgbClr val="63747C"/>
                </a:solidFill>
              </a:defRPr>
            </a:lvl9pPr>
          </a:lstStyle>
          <a:p xmlns:a="http://schemas.openxmlformats.org/drawingml/2006/main">
            <a:pPr>
              <a:defRPr sz="1725" b="0">
                <a:solidFill>
                  <a:srgbClr val="63747C"/>
                </a:solidFill>
              </a:defRPr>
            </a:pPr>
            <a:r>
              <a:rPr sz="1725" b="0">
                <a:solidFill>
                  <a:srgbClr val="63747C"/>
                </a:solidFill>
              </a:rPr>
              <a:t>Cash flow and downside</a:t>
            </a:r>
          </a:p>
        </p:txBody>
      </p:sp>
      <p:sp>
        <p:nvSpPr>
          <p:cNvPr id="10" name="">
            <a:extLst xmlns:a="http://schemas.openxmlformats.org/drawingml/2006/main">
              <a:ext uri="{FF2B5EF4-FFF2-40B4-BE49-F238E27FC236}">
                <a16:creationId xmlns:a16="http://schemas.microsoft.com/office/drawing/2014/main" id="{BC824E4E-6D9F-43B2-870E-507779736230}"/>
              </a:ext>
            </a:extLst>
          </p:cNvPr>
          <p:cNvSpPr>
            <a:spLocks xmlns:a="http://schemas.openxmlformats.org/drawingml/2006/main" noGrp="1"/>
          </p:cNvSpPr>
          <p:nvPr/>
        </p:nvSpPr>
        <p:spPr>
          <a:xfrm xmlns:a="http://schemas.openxmlformats.org/drawingml/2006/main">
            <a:off x="6286500" y="1600200"/>
            <a:ext cx="228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600" b="1">
                <a:solidFill>
                  <a:srgbClr val="B99A57"/>
                </a:solidFill>
              </a:defRPr>
            </a:defPPr>
            <a:lvl1pPr>
              <a:defRPr sz="3600" b="1">
                <a:solidFill>
                  <a:srgbClr val="B99A57"/>
                </a:solidFill>
              </a:defRPr>
            </a:lvl1pPr>
            <a:lvl2pPr>
              <a:defRPr sz="3600" b="1">
                <a:solidFill>
                  <a:srgbClr val="B99A57"/>
                </a:solidFill>
              </a:defRPr>
            </a:lvl2pPr>
            <a:lvl3pPr>
              <a:defRPr sz="3600" b="1">
                <a:solidFill>
                  <a:srgbClr val="B99A57"/>
                </a:solidFill>
              </a:defRPr>
            </a:lvl3pPr>
            <a:lvl4pPr>
              <a:defRPr sz="3600" b="1">
                <a:solidFill>
                  <a:srgbClr val="B99A57"/>
                </a:solidFill>
              </a:defRPr>
            </a:lvl4pPr>
            <a:lvl5pPr>
              <a:defRPr sz="3600" b="1">
                <a:solidFill>
                  <a:srgbClr val="B99A57"/>
                </a:solidFill>
              </a:defRPr>
            </a:lvl5pPr>
            <a:lvl6pPr>
              <a:defRPr sz="3600" b="1">
                <a:solidFill>
                  <a:srgbClr val="B99A57"/>
                </a:solidFill>
              </a:defRPr>
            </a:lvl6pPr>
            <a:lvl7pPr>
              <a:defRPr sz="3600" b="1">
                <a:solidFill>
                  <a:srgbClr val="B99A57"/>
                </a:solidFill>
              </a:defRPr>
            </a:lvl7pPr>
            <a:lvl8pPr>
              <a:defRPr sz="3600" b="1">
                <a:solidFill>
                  <a:srgbClr val="B99A57"/>
                </a:solidFill>
              </a:defRPr>
            </a:lvl8pPr>
            <a:lvl9pPr>
              <a:defRPr sz="3600" b="1">
                <a:solidFill>
                  <a:srgbClr val="B99A57"/>
                </a:solidFill>
              </a:defRPr>
            </a:lvl9pPr>
          </a:lstStyle>
          <a:p xmlns:a="http://schemas.openxmlformats.org/drawingml/2006/main">
            <a:pPr>
              <a:defRPr sz="3600" b="1">
                <a:solidFill>
                  <a:srgbClr val="B99A57"/>
                </a:solidFill>
              </a:defRPr>
            </a:pPr>
            <a:r>
              <a:rPr sz="3600" b="1">
                <a:solidFill>
                  <a:srgbClr val="B99A57"/>
                </a:solidFill>
              </a:rPr>
              <a:t>3</a:t>
            </a:r>
          </a:p>
        </p:txBody>
      </p:sp>
      <p:sp>
        <p:nvSpPr>
          <p:cNvPr id="11" name="">
            <a:extLst xmlns:a="http://schemas.openxmlformats.org/drawingml/2006/main">
              <a:ext uri="{FF2B5EF4-FFF2-40B4-BE49-F238E27FC236}">
                <a16:creationId xmlns:a16="http://schemas.microsoft.com/office/drawing/2014/main" id="{BF33C5AD-E4E6-444A-ACEC-D41CA284B3C1}"/>
              </a:ext>
            </a:extLst>
          </p:cNvPr>
          <p:cNvSpPr>
            <a:spLocks xmlns:a="http://schemas.openxmlformats.org/drawingml/2006/main" noGrp="1"/>
          </p:cNvSpPr>
          <p:nvPr/>
        </p:nvSpPr>
        <p:spPr>
          <a:xfrm xmlns:a="http://schemas.openxmlformats.org/drawingml/2006/main">
            <a:off x="6286500" y="2428875"/>
            <a:ext cx="2286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83746"/>
                </a:solidFill>
              </a:defRPr>
            </a:defPPr>
            <a:lvl1pPr>
              <a:defRPr sz="2175" b="1">
                <a:solidFill>
                  <a:srgbClr val="183746"/>
                </a:solidFill>
              </a:defRPr>
            </a:lvl1pPr>
            <a:lvl2pPr>
              <a:defRPr sz="2175" b="1">
                <a:solidFill>
                  <a:srgbClr val="183746"/>
                </a:solidFill>
              </a:defRPr>
            </a:lvl2pPr>
            <a:lvl3pPr>
              <a:defRPr sz="2175" b="1">
                <a:solidFill>
                  <a:srgbClr val="183746"/>
                </a:solidFill>
              </a:defRPr>
            </a:lvl3pPr>
            <a:lvl4pPr>
              <a:defRPr sz="2175" b="1">
                <a:solidFill>
                  <a:srgbClr val="183746"/>
                </a:solidFill>
              </a:defRPr>
            </a:lvl4pPr>
            <a:lvl5pPr>
              <a:defRPr sz="2175" b="1">
                <a:solidFill>
                  <a:srgbClr val="183746"/>
                </a:solidFill>
              </a:defRPr>
            </a:lvl5pPr>
            <a:lvl6pPr>
              <a:defRPr sz="2175" b="1">
                <a:solidFill>
                  <a:srgbClr val="183746"/>
                </a:solidFill>
              </a:defRPr>
            </a:lvl6pPr>
            <a:lvl7pPr>
              <a:defRPr sz="2175" b="1">
                <a:solidFill>
                  <a:srgbClr val="183746"/>
                </a:solidFill>
              </a:defRPr>
            </a:lvl7pPr>
            <a:lvl8pPr>
              <a:defRPr sz="2175" b="1">
                <a:solidFill>
                  <a:srgbClr val="183746"/>
                </a:solidFill>
              </a:defRPr>
            </a:lvl8pPr>
            <a:lvl9pPr>
              <a:defRPr sz="2175" b="1">
                <a:solidFill>
                  <a:srgbClr val="183746"/>
                </a:solidFill>
              </a:defRPr>
            </a:lvl9pPr>
          </a:lstStyle>
          <a:p xmlns:a="http://schemas.openxmlformats.org/drawingml/2006/main">
            <a:pPr>
              <a:defRPr sz="2175" b="1">
                <a:solidFill>
                  <a:srgbClr val="183746"/>
                </a:solidFill>
              </a:defRPr>
            </a:pPr>
            <a:r>
              <a:rPr sz="2175" b="1">
                <a:solidFill>
                  <a:srgbClr val="183746"/>
                </a:solidFill>
              </a:rPr>
              <a:t>Approve</a:t>
            </a:r>
          </a:p>
        </p:txBody>
      </p:sp>
      <p:sp>
        <p:nvSpPr>
          <p:cNvPr id="12" name="">
            <a:extLst xmlns:a="http://schemas.openxmlformats.org/drawingml/2006/main">
              <a:ext uri="{FF2B5EF4-FFF2-40B4-BE49-F238E27FC236}">
                <a16:creationId xmlns:a16="http://schemas.microsoft.com/office/drawing/2014/main" id="{ECE2D4E9-238B-4D5A-9C1B-911A35EF427C}"/>
              </a:ext>
            </a:extLst>
          </p:cNvPr>
          <p:cNvSpPr>
            <a:spLocks xmlns:a="http://schemas.openxmlformats.org/drawingml/2006/main" noGrp="1"/>
          </p:cNvSpPr>
          <p:nvPr/>
        </p:nvSpPr>
        <p:spPr>
          <a:xfrm xmlns:a="http://schemas.openxmlformats.org/drawingml/2006/main">
            <a:off x="6286500" y="3028950"/>
            <a:ext cx="2428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63747C"/>
                </a:solidFill>
              </a:defRPr>
            </a:defPPr>
            <a:lvl1pPr>
              <a:defRPr sz="1725" b="0">
                <a:solidFill>
                  <a:srgbClr val="63747C"/>
                </a:solidFill>
              </a:defRPr>
            </a:lvl1pPr>
            <a:lvl2pPr>
              <a:defRPr sz="1725" b="0">
                <a:solidFill>
                  <a:srgbClr val="63747C"/>
                </a:solidFill>
              </a:defRPr>
            </a:lvl2pPr>
            <a:lvl3pPr>
              <a:defRPr sz="1725" b="0">
                <a:solidFill>
                  <a:srgbClr val="63747C"/>
                </a:solidFill>
              </a:defRPr>
            </a:lvl3pPr>
            <a:lvl4pPr>
              <a:defRPr sz="1725" b="0">
                <a:solidFill>
                  <a:srgbClr val="63747C"/>
                </a:solidFill>
              </a:defRPr>
            </a:lvl4pPr>
            <a:lvl5pPr>
              <a:defRPr sz="1725" b="0">
                <a:solidFill>
                  <a:srgbClr val="63747C"/>
                </a:solidFill>
              </a:defRPr>
            </a:lvl5pPr>
            <a:lvl6pPr>
              <a:defRPr sz="1725" b="0">
                <a:solidFill>
                  <a:srgbClr val="63747C"/>
                </a:solidFill>
              </a:defRPr>
            </a:lvl6pPr>
            <a:lvl7pPr>
              <a:defRPr sz="1725" b="0">
                <a:solidFill>
                  <a:srgbClr val="63747C"/>
                </a:solidFill>
              </a:defRPr>
            </a:lvl7pPr>
            <a:lvl8pPr>
              <a:defRPr sz="1725" b="0">
                <a:solidFill>
                  <a:srgbClr val="63747C"/>
                </a:solidFill>
              </a:defRPr>
            </a:lvl8pPr>
            <a:lvl9pPr>
              <a:defRPr sz="1725" b="0">
                <a:solidFill>
                  <a:srgbClr val="63747C"/>
                </a:solidFill>
              </a:defRPr>
            </a:lvl9pPr>
          </a:lstStyle>
          <a:p xmlns:a="http://schemas.openxmlformats.org/drawingml/2006/main">
            <a:pPr>
              <a:defRPr sz="1725" b="0">
                <a:solidFill>
                  <a:srgbClr val="63747C"/>
                </a:solidFill>
              </a:defRPr>
            </a:pPr>
            <a:r>
              <a:rPr sz="1725" b="0">
                <a:solidFill>
                  <a:srgbClr val="63747C"/>
                </a:solidFill>
              </a:rPr>
              <a:t>Board vote and terms</a:t>
            </a:r>
          </a:p>
        </p:txBody>
      </p:sp>
      <p:sp>
        <p:nvSpPr>
          <p:cNvPr id="13" name="">
            <a:extLst xmlns:a="http://schemas.openxmlformats.org/drawingml/2006/main">
              <a:ext uri="{FF2B5EF4-FFF2-40B4-BE49-F238E27FC236}">
                <a16:creationId xmlns:a16="http://schemas.microsoft.com/office/drawing/2014/main" id="{E18054E3-37F9-4B08-8ADB-EE056A3A6096}"/>
              </a:ext>
            </a:extLst>
          </p:cNvPr>
          <p:cNvSpPr>
            <a:spLocks xmlns:a="http://schemas.openxmlformats.org/drawingml/2006/main" noGrp="1"/>
          </p:cNvSpPr>
          <p:nvPr/>
        </p:nvSpPr>
        <p:spPr>
          <a:xfrm xmlns:a="http://schemas.openxmlformats.org/drawingml/2006/main">
            <a:off x="9144000" y="1600200"/>
            <a:ext cx="228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600" b="1">
                <a:solidFill>
                  <a:srgbClr val="B99A57"/>
                </a:solidFill>
              </a:defRPr>
            </a:defPPr>
            <a:lvl1pPr>
              <a:defRPr sz="3600" b="1">
                <a:solidFill>
                  <a:srgbClr val="B99A57"/>
                </a:solidFill>
              </a:defRPr>
            </a:lvl1pPr>
            <a:lvl2pPr>
              <a:defRPr sz="3600" b="1">
                <a:solidFill>
                  <a:srgbClr val="B99A57"/>
                </a:solidFill>
              </a:defRPr>
            </a:lvl2pPr>
            <a:lvl3pPr>
              <a:defRPr sz="3600" b="1">
                <a:solidFill>
                  <a:srgbClr val="B99A57"/>
                </a:solidFill>
              </a:defRPr>
            </a:lvl3pPr>
            <a:lvl4pPr>
              <a:defRPr sz="3600" b="1">
                <a:solidFill>
                  <a:srgbClr val="B99A57"/>
                </a:solidFill>
              </a:defRPr>
            </a:lvl4pPr>
            <a:lvl5pPr>
              <a:defRPr sz="3600" b="1">
                <a:solidFill>
                  <a:srgbClr val="B99A57"/>
                </a:solidFill>
              </a:defRPr>
            </a:lvl5pPr>
            <a:lvl6pPr>
              <a:defRPr sz="3600" b="1">
                <a:solidFill>
                  <a:srgbClr val="B99A57"/>
                </a:solidFill>
              </a:defRPr>
            </a:lvl6pPr>
            <a:lvl7pPr>
              <a:defRPr sz="3600" b="1">
                <a:solidFill>
                  <a:srgbClr val="B99A57"/>
                </a:solidFill>
              </a:defRPr>
            </a:lvl7pPr>
            <a:lvl8pPr>
              <a:defRPr sz="3600" b="1">
                <a:solidFill>
                  <a:srgbClr val="B99A57"/>
                </a:solidFill>
              </a:defRPr>
            </a:lvl8pPr>
            <a:lvl9pPr>
              <a:defRPr sz="3600" b="1">
                <a:solidFill>
                  <a:srgbClr val="B99A57"/>
                </a:solidFill>
              </a:defRPr>
            </a:lvl9pPr>
          </a:lstStyle>
          <a:p xmlns:a="http://schemas.openxmlformats.org/drawingml/2006/main">
            <a:pPr>
              <a:defRPr sz="3600" b="1">
                <a:solidFill>
                  <a:srgbClr val="B99A57"/>
                </a:solidFill>
              </a:defRPr>
            </a:pPr>
            <a:r>
              <a:rPr sz="3600" b="1">
                <a:solidFill>
                  <a:srgbClr val="B99A57"/>
                </a:solidFill>
              </a:rPr>
              <a:t>4</a:t>
            </a:r>
          </a:p>
        </p:txBody>
      </p:sp>
      <p:sp>
        <p:nvSpPr>
          <p:cNvPr id="14" name="">
            <a:extLst xmlns:a="http://schemas.openxmlformats.org/drawingml/2006/main">
              <a:ext uri="{FF2B5EF4-FFF2-40B4-BE49-F238E27FC236}">
                <a16:creationId xmlns:a16="http://schemas.microsoft.com/office/drawing/2014/main" id="{BBCE0C13-36A2-4C2B-BEA1-22E3BA34D876}"/>
              </a:ext>
            </a:extLst>
          </p:cNvPr>
          <p:cNvSpPr>
            <a:spLocks xmlns:a="http://schemas.openxmlformats.org/drawingml/2006/main" noGrp="1"/>
          </p:cNvSpPr>
          <p:nvPr/>
        </p:nvSpPr>
        <p:spPr>
          <a:xfrm xmlns:a="http://schemas.openxmlformats.org/drawingml/2006/main">
            <a:off x="9144000" y="2428875"/>
            <a:ext cx="2286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83746"/>
                </a:solidFill>
              </a:defRPr>
            </a:defPPr>
            <a:lvl1pPr>
              <a:defRPr sz="2175" b="1">
                <a:solidFill>
                  <a:srgbClr val="183746"/>
                </a:solidFill>
              </a:defRPr>
            </a:lvl1pPr>
            <a:lvl2pPr>
              <a:defRPr sz="2175" b="1">
                <a:solidFill>
                  <a:srgbClr val="183746"/>
                </a:solidFill>
              </a:defRPr>
            </a:lvl2pPr>
            <a:lvl3pPr>
              <a:defRPr sz="2175" b="1">
                <a:solidFill>
                  <a:srgbClr val="183746"/>
                </a:solidFill>
              </a:defRPr>
            </a:lvl3pPr>
            <a:lvl4pPr>
              <a:defRPr sz="2175" b="1">
                <a:solidFill>
                  <a:srgbClr val="183746"/>
                </a:solidFill>
              </a:defRPr>
            </a:lvl4pPr>
            <a:lvl5pPr>
              <a:defRPr sz="2175" b="1">
                <a:solidFill>
                  <a:srgbClr val="183746"/>
                </a:solidFill>
              </a:defRPr>
            </a:lvl5pPr>
            <a:lvl6pPr>
              <a:defRPr sz="2175" b="1">
                <a:solidFill>
                  <a:srgbClr val="183746"/>
                </a:solidFill>
              </a:defRPr>
            </a:lvl6pPr>
            <a:lvl7pPr>
              <a:defRPr sz="2175" b="1">
                <a:solidFill>
                  <a:srgbClr val="183746"/>
                </a:solidFill>
              </a:defRPr>
            </a:lvl7pPr>
            <a:lvl8pPr>
              <a:defRPr sz="2175" b="1">
                <a:solidFill>
                  <a:srgbClr val="183746"/>
                </a:solidFill>
              </a:defRPr>
            </a:lvl8pPr>
            <a:lvl9pPr>
              <a:defRPr sz="2175" b="1">
                <a:solidFill>
                  <a:srgbClr val="183746"/>
                </a:solidFill>
              </a:defRPr>
            </a:lvl9pPr>
          </a:lstStyle>
          <a:p xmlns:a="http://schemas.openxmlformats.org/drawingml/2006/main">
            <a:pPr>
              <a:defRPr sz="2175" b="1">
                <a:solidFill>
                  <a:srgbClr val="183746"/>
                </a:solidFill>
              </a:defRPr>
            </a:pPr>
            <a:r>
              <a:rPr sz="2175" b="1">
                <a:solidFill>
                  <a:srgbClr val="183746"/>
                </a:solidFill>
              </a:rPr>
              <a:t>Release</a:t>
            </a:r>
          </a:p>
        </p:txBody>
      </p:sp>
      <p:sp>
        <p:nvSpPr>
          <p:cNvPr id="15" name="">
            <a:extLst xmlns:a="http://schemas.openxmlformats.org/drawingml/2006/main">
              <a:ext uri="{FF2B5EF4-FFF2-40B4-BE49-F238E27FC236}">
                <a16:creationId xmlns:a16="http://schemas.microsoft.com/office/drawing/2014/main" id="{5A41868E-2A0B-4554-ABB0-0B0077E2C24D}"/>
              </a:ext>
            </a:extLst>
          </p:cNvPr>
          <p:cNvSpPr>
            <a:spLocks xmlns:a="http://schemas.openxmlformats.org/drawingml/2006/main" noGrp="1"/>
          </p:cNvSpPr>
          <p:nvPr/>
        </p:nvSpPr>
        <p:spPr>
          <a:xfrm xmlns:a="http://schemas.openxmlformats.org/drawingml/2006/main">
            <a:off x="9144000" y="3028950"/>
            <a:ext cx="2428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63747C"/>
                </a:solidFill>
              </a:defRPr>
            </a:defPPr>
            <a:lvl1pPr>
              <a:defRPr sz="1725" b="0">
                <a:solidFill>
                  <a:srgbClr val="63747C"/>
                </a:solidFill>
              </a:defRPr>
            </a:lvl1pPr>
            <a:lvl2pPr>
              <a:defRPr sz="1725" b="0">
                <a:solidFill>
                  <a:srgbClr val="63747C"/>
                </a:solidFill>
              </a:defRPr>
            </a:lvl2pPr>
            <a:lvl3pPr>
              <a:defRPr sz="1725" b="0">
                <a:solidFill>
                  <a:srgbClr val="63747C"/>
                </a:solidFill>
              </a:defRPr>
            </a:lvl3pPr>
            <a:lvl4pPr>
              <a:defRPr sz="1725" b="0">
                <a:solidFill>
                  <a:srgbClr val="63747C"/>
                </a:solidFill>
              </a:defRPr>
            </a:lvl4pPr>
            <a:lvl5pPr>
              <a:defRPr sz="1725" b="0">
                <a:solidFill>
                  <a:srgbClr val="63747C"/>
                </a:solidFill>
              </a:defRPr>
            </a:lvl5pPr>
            <a:lvl6pPr>
              <a:defRPr sz="1725" b="0">
                <a:solidFill>
                  <a:srgbClr val="63747C"/>
                </a:solidFill>
              </a:defRPr>
            </a:lvl6pPr>
            <a:lvl7pPr>
              <a:defRPr sz="1725" b="0">
                <a:solidFill>
                  <a:srgbClr val="63747C"/>
                </a:solidFill>
              </a:defRPr>
            </a:lvl7pPr>
            <a:lvl8pPr>
              <a:defRPr sz="1725" b="0">
                <a:solidFill>
                  <a:srgbClr val="63747C"/>
                </a:solidFill>
              </a:defRPr>
            </a:lvl8pPr>
            <a:lvl9pPr>
              <a:defRPr sz="1725" b="0">
                <a:solidFill>
                  <a:srgbClr val="63747C"/>
                </a:solidFill>
              </a:defRPr>
            </a:lvl9pPr>
          </a:lstStyle>
          <a:p xmlns:a="http://schemas.openxmlformats.org/drawingml/2006/main">
            <a:pPr>
              <a:defRPr sz="1725" b="0">
                <a:solidFill>
                  <a:srgbClr val="63747C"/>
                </a:solidFill>
              </a:defRPr>
            </a:pPr>
            <a:r>
              <a:rPr sz="1725" b="0">
                <a:solidFill>
                  <a:srgbClr val="63747C"/>
                </a:solidFill>
              </a:rPr>
              <a:t>Milestone evidence</a:t>
            </a:r>
          </a:p>
        </p:txBody>
      </p:sp>
      <p:sp>
        <p:nvSpPr>
          <p:cNvPr id="16" name="">
            <a:extLst xmlns:a="http://schemas.openxmlformats.org/drawingml/2006/main">
              <a:ext uri="{FF2B5EF4-FFF2-40B4-BE49-F238E27FC236}">
                <a16:creationId xmlns:a16="http://schemas.microsoft.com/office/drawing/2014/main" id="{E2AB0200-A59E-4684-92FD-CE97FBBEF25D}"/>
              </a:ext>
            </a:extLst>
          </p:cNvPr>
          <p:cNvSpPr>
            <a:spLocks xmlns:a="http://schemas.openxmlformats.org/drawingml/2006/main" noGrp="1"/>
          </p:cNvSpPr>
          <p:nvPr/>
        </p:nvSpPr>
        <p:spPr>
          <a:xfrm xmlns:a="http://schemas.openxmlformats.org/drawingml/2006/main">
            <a:off x="571500" y="4429125"/>
            <a:ext cx="3238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600" b="1">
                <a:solidFill>
                  <a:srgbClr val="247D82"/>
                </a:solidFill>
              </a:defRPr>
            </a:defPPr>
            <a:lvl1pPr>
              <a:defRPr sz="3600" b="1">
                <a:solidFill>
                  <a:srgbClr val="247D82"/>
                </a:solidFill>
              </a:defRPr>
            </a:lvl1pPr>
            <a:lvl2pPr>
              <a:defRPr sz="3600" b="1">
                <a:solidFill>
                  <a:srgbClr val="247D82"/>
                </a:solidFill>
              </a:defRPr>
            </a:lvl2pPr>
            <a:lvl3pPr>
              <a:defRPr sz="3600" b="1">
                <a:solidFill>
                  <a:srgbClr val="247D82"/>
                </a:solidFill>
              </a:defRPr>
            </a:lvl3pPr>
            <a:lvl4pPr>
              <a:defRPr sz="3600" b="1">
                <a:solidFill>
                  <a:srgbClr val="247D82"/>
                </a:solidFill>
              </a:defRPr>
            </a:lvl4pPr>
            <a:lvl5pPr>
              <a:defRPr sz="3600" b="1">
                <a:solidFill>
                  <a:srgbClr val="247D82"/>
                </a:solidFill>
              </a:defRPr>
            </a:lvl5pPr>
            <a:lvl6pPr>
              <a:defRPr sz="3600" b="1">
                <a:solidFill>
                  <a:srgbClr val="247D82"/>
                </a:solidFill>
              </a:defRPr>
            </a:lvl6pPr>
            <a:lvl7pPr>
              <a:defRPr sz="3600" b="1">
                <a:solidFill>
                  <a:srgbClr val="247D82"/>
                </a:solidFill>
              </a:defRPr>
            </a:lvl7pPr>
            <a:lvl8pPr>
              <a:defRPr sz="3600" b="1">
                <a:solidFill>
                  <a:srgbClr val="247D82"/>
                </a:solidFill>
              </a:defRPr>
            </a:lvl8pPr>
            <a:lvl9pPr>
              <a:defRPr sz="3600" b="1">
                <a:solidFill>
                  <a:srgbClr val="247D82"/>
                </a:solidFill>
              </a:defRPr>
            </a:lvl9pPr>
          </a:lstStyle>
          <a:p xmlns:a="http://schemas.openxmlformats.org/drawingml/2006/main">
            <a:pPr>
              <a:defRPr sz="3600" b="1">
                <a:solidFill>
                  <a:srgbClr val="247D82"/>
                </a:solidFill>
              </a:defRPr>
            </a:pPr>
            <a:r>
              <a:rPr sz="3600" b="1">
                <a:solidFill>
                  <a:srgbClr val="247D82"/>
                </a:solidFill>
              </a:rPr>
              <a:t>20%</a:t>
            </a:r>
          </a:p>
        </p:txBody>
      </p:sp>
      <p:sp>
        <p:nvSpPr>
          <p:cNvPr id="17" name="">
            <a:extLst xmlns:a="http://schemas.openxmlformats.org/drawingml/2006/main">
              <a:ext uri="{FF2B5EF4-FFF2-40B4-BE49-F238E27FC236}">
                <a16:creationId xmlns:a16="http://schemas.microsoft.com/office/drawing/2014/main" id="{88D75D09-F5AB-4147-AA27-D960AF212E36}"/>
              </a:ext>
            </a:extLst>
          </p:cNvPr>
          <p:cNvSpPr>
            <a:spLocks xmlns:a="http://schemas.openxmlformats.org/drawingml/2006/main" noGrp="1"/>
          </p:cNvSpPr>
          <p:nvPr/>
        </p:nvSpPr>
        <p:spPr>
          <a:xfrm xmlns:a="http://schemas.openxmlformats.org/drawingml/2006/main">
            <a:off x="571500" y="5133975"/>
            <a:ext cx="3238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3746"/>
                </a:solidFill>
              </a:defRPr>
            </a:defPPr>
            <a:lvl1pPr>
              <a:defRPr sz="1650" b="0">
                <a:solidFill>
                  <a:srgbClr val="183746"/>
                </a:solidFill>
              </a:defRPr>
            </a:lvl1pPr>
            <a:lvl2pPr>
              <a:defRPr sz="1650" b="0">
                <a:solidFill>
                  <a:srgbClr val="183746"/>
                </a:solidFill>
              </a:defRPr>
            </a:lvl2pPr>
            <a:lvl3pPr>
              <a:defRPr sz="1650" b="0">
                <a:solidFill>
                  <a:srgbClr val="183746"/>
                </a:solidFill>
              </a:defRPr>
            </a:lvl3pPr>
            <a:lvl4pPr>
              <a:defRPr sz="1650" b="0">
                <a:solidFill>
                  <a:srgbClr val="183746"/>
                </a:solidFill>
              </a:defRPr>
            </a:lvl4pPr>
            <a:lvl5pPr>
              <a:defRPr sz="1650" b="0">
                <a:solidFill>
                  <a:srgbClr val="183746"/>
                </a:solidFill>
              </a:defRPr>
            </a:lvl5pPr>
            <a:lvl6pPr>
              <a:defRPr sz="1650" b="0">
                <a:solidFill>
                  <a:srgbClr val="183746"/>
                </a:solidFill>
              </a:defRPr>
            </a:lvl6pPr>
            <a:lvl7pPr>
              <a:defRPr sz="1650" b="0">
                <a:solidFill>
                  <a:srgbClr val="183746"/>
                </a:solidFill>
              </a:defRPr>
            </a:lvl7pPr>
            <a:lvl8pPr>
              <a:defRPr sz="1650" b="0">
                <a:solidFill>
                  <a:srgbClr val="183746"/>
                </a:solidFill>
              </a:defRPr>
            </a:lvl8pPr>
            <a:lvl9pPr>
              <a:defRPr sz="1650" b="0">
                <a:solidFill>
                  <a:srgbClr val="183746"/>
                </a:solidFill>
              </a:defRPr>
            </a:lvl9pPr>
          </a:lstStyle>
          <a:p xmlns:a="http://schemas.openxmlformats.org/drawingml/2006/main">
            <a:pPr>
              <a:defRPr sz="1650" b="0">
                <a:solidFill>
                  <a:srgbClr val="183746"/>
                </a:solidFill>
              </a:defRPr>
            </a:pPr>
            <a:r>
              <a:rPr sz="1650" b="0">
                <a:solidFill>
                  <a:srgbClr val="183746"/>
                </a:solidFill>
              </a:rPr>
              <a:t>Target sponsor equity</a:t>
            </a:r>
          </a:p>
        </p:txBody>
      </p:sp>
      <p:sp>
        <p:nvSpPr>
          <p:cNvPr id="18" name="">
            <a:extLst xmlns:a="http://schemas.openxmlformats.org/drawingml/2006/main">
              <a:ext uri="{FF2B5EF4-FFF2-40B4-BE49-F238E27FC236}">
                <a16:creationId xmlns:a16="http://schemas.microsoft.com/office/drawing/2014/main" id="{DA54A9C4-8ADD-45E2-87CB-955CE693DBD7}"/>
              </a:ext>
            </a:extLst>
          </p:cNvPr>
          <p:cNvSpPr>
            <a:spLocks xmlns:a="http://schemas.openxmlformats.org/drawingml/2006/main" noGrp="1"/>
          </p:cNvSpPr>
          <p:nvPr/>
        </p:nvSpPr>
        <p:spPr>
          <a:xfrm xmlns:a="http://schemas.openxmlformats.org/drawingml/2006/main">
            <a:off x="4476750" y="4429125"/>
            <a:ext cx="3238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600" b="1">
                <a:solidFill>
                  <a:srgbClr val="247D82"/>
                </a:solidFill>
              </a:defRPr>
            </a:defPPr>
            <a:lvl1pPr>
              <a:defRPr sz="3600" b="1">
                <a:solidFill>
                  <a:srgbClr val="247D82"/>
                </a:solidFill>
              </a:defRPr>
            </a:lvl1pPr>
            <a:lvl2pPr>
              <a:defRPr sz="3600" b="1">
                <a:solidFill>
                  <a:srgbClr val="247D82"/>
                </a:solidFill>
              </a:defRPr>
            </a:lvl2pPr>
            <a:lvl3pPr>
              <a:defRPr sz="3600" b="1">
                <a:solidFill>
                  <a:srgbClr val="247D82"/>
                </a:solidFill>
              </a:defRPr>
            </a:lvl3pPr>
            <a:lvl4pPr>
              <a:defRPr sz="3600" b="1">
                <a:solidFill>
                  <a:srgbClr val="247D82"/>
                </a:solidFill>
              </a:defRPr>
            </a:lvl4pPr>
            <a:lvl5pPr>
              <a:defRPr sz="3600" b="1">
                <a:solidFill>
                  <a:srgbClr val="247D82"/>
                </a:solidFill>
              </a:defRPr>
            </a:lvl5pPr>
            <a:lvl6pPr>
              <a:defRPr sz="3600" b="1">
                <a:solidFill>
                  <a:srgbClr val="247D82"/>
                </a:solidFill>
              </a:defRPr>
            </a:lvl6pPr>
            <a:lvl7pPr>
              <a:defRPr sz="3600" b="1">
                <a:solidFill>
                  <a:srgbClr val="247D82"/>
                </a:solidFill>
              </a:defRPr>
            </a:lvl7pPr>
            <a:lvl8pPr>
              <a:defRPr sz="3600" b="1">
                <a:solidFill>
                  <a:srgbClr val="247D82"/>
                </a:solidFill>
              </a:defRPr>
            </a:lvl8pPr>
            <a:lvl9pPr>
              <a:defRPr sz="3600" b="1">
                <a:solidFill>
                  <a:srgbClr val="247D82"/>
                </a:solidFill>
              </a:defRPr>
            </a:lvl9pPr>
          </a:lstStyle>
          <a:p xmlns:a="http://schemas.openxmlformats.org/drawingml/2006/main">
            <a:pPr>
              <a:defRPr sz="3600" b="1">
                <a:solidFill>
                  <a:srgbClr val="247D82"/>
                </a:solidFill>
              </a:defRPr>
            </a:pPr>
            <a:r>
              <a:rPr sz="3600" b="1">
                <a:solidFill>
                  <a:srgbClr val="247D82"/>
                </a:solidFill>
              </a:rPr>
              <a:t>1.35×</a:t>
            </a:r>
          </a:p>
        </p:txBody>
      </p:sp>
      <p:sp>
        <p:nvSpPr>
          <p:cNvPr id="19" name="">
            <a:extLst xmlns:a="http://schemas.openxmlformats.org/drawingml/2006/main">
              <a:ext uri="{FF2B5EF4-FFF2-40B4-BE49-F238E27FC236}">
                <a16:creationId xmlns:a16="http://schemas.microsoft.com/office/drawing/2014/main" id="{95AA425D-C6AA-4B6E-9C01-92C67BA941BB}"/>
              </a:ext>
            </a:extLst>
          </p:cNvPr>
          <p:cNvSpPr>
            <a:spLocks xmlns:a="http://schemas.openxmlformats.org/drawingml/2006/main" noGrp="1"/>
          </p:cNvSpPr>
          <p:nvPr/>
        </p:nvSpPr>
        <p:spPr>
          <a:xfrm xmlns:a="http://schemas.openxmlformats.org/drawingml/2006/main">
            <a:off x="4476750" y="5133975"/>
            <a:ext cx="3238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3746"/>
                </a:solidFill>
              </a:defRPr>
            </a:defPPr>
            <a:lvl1pPr>
              <a:defRPr sz="1650" b="0">
                <a:solidFill>
                  <a:srgbClr val="183746"/>
                </a:solidFill>
              </a:defRPr>
            </a:lvl1pPr>
            <a:lvl2pPr>
              <a:defRPr sz="1650" b="0">
                <a:solidFill>
                  <a:srgbClr val="183746"/>
                </a:solidFill>
              </a:defRPr>
            </a:lvl2pPr>
            <a:lvl3pPr>
              <a:defRPr sz="1650" b="0">
                <a:solidFill>
                  <a:srgbClr val="183746"/>
                </a:solidFill>
              </a:defRPr>
            </a:lvl3pPr>
            <a:lvl4pPr>
              <a:defRPr sz="1650" b="0">
                <a:solidFill>
                  <a:srgbClr val="183746"/>
                </a:solidFill>
              </a:defRPr>
            </a:lvl4pPr>
            <a:lvl5pPr>
              <a:defRPr sz="1650" b="0">
                <a:solidFill>
                  <a:srgbClr val="183746"/>
                </a:solidFill>
              </a:defRPr>
            </a:lvl5pPr>
            <a:lvl6pPr>
              <a:defRPr sz="1650" b="0">
                <a:solidFill>
                  <a:srgbClr val="183746"/>
                </a:solidFill>
              </a:defRPr>
            </a:lvl6pPr>
            <a:lvl7pPr>
              <a:defRPr sz="1650" b="0">
                <a:solidFill>
                  <a:srgbClr val="183746"/>
                </a:solidFill>
              </a:defRPr>
            </a:lvl7pPr>
            <a:lvl8pPr>
              <a:defRPr sz="1650" b="0">
                <a:solidFill>
                  <a:srgbClr val="183746"/>
                </a:solidFill>
              </a:defRPr>
            </a:lvl8pPr>
            <a:lvl9pPr>
              <a:defRPr sz="1650" b="0">
                <a:solidFill>
                  <a:srgbClr val="183746"/>
                </a:solidFill>
              </a:defRPr>
            </a:lvl9pPr>
          </a:lstStyle>
          <a:p xmlns:a="http://schemas.openxmlformats.org/drawingml/2006/main">
            <a:pPr>
              <a:defRPr sz="1650" b="0">
                <a:solidFill>
                  <a:srgbClr val="183746"/>
                </a:solidFill>
              </a:defRPr>
            </a:pPr>
            <a:r>
              <a:rPr sz="1650" b="0">
                <a:solidFill>
                  <a:srgbClr val="183746"/>
                </a:solidFill>
              </a:rPr>
              <a:t>Minimum base cash coverage</a:t>
            </a:r>
          </a:p>
        </p:txBody>
      </p:sp>
      <p:sp>
        <p:nvSpPr>
          <p:cNvPr id="20" name="">
            <a:extLst xmlns:a="http://schemas.openxmlformats.org/drawingml/2006/main">
              <a:ext uri="{FF2B5EF4-FFF2-40B4-BE49-F238E27FC236}">
                <a16:creationId xmlns:a16="http://schemas.microsoft.com/office/drawing/2014/main" id="{326EC3A7-F499-4F6D-BAFA-47AAA62A879F}"/>
              </a:ext>
            </a:extLst>
          </p:cNvPr>
          <p:cNvSpPr>
            <a:spLocks xmlns:a="http://schemas.openxmlformats.org/drawingml/2006/main" noGrp="1"/>
          </p:cNvSpPr>
          <p:nvPr/>
        </p:nvSpPr>
        <p:spPr>
          <a:xfrm xmlns:a="http://schemas.openxmlformats.org/drawingml/2006/main">
            <a:off x="8286750" y="4429125"/>
            <a:ext cx="3238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600" b="1">
                <a:solidFill>
                  <a:srgbClr val="247D82"/>
                </a:solidFill>
              </a:defRPr>
            </a:defPPr>
            <a:lvl1pPr>
              <a:defRPr sz="3600" b="1">
                <a:solidFill>
                  <a:srgbClr val="247D82"/>
                </a:solidFill>
              </a:defRPr>
            </a:lvl1pPr>
            <a:lvl2pPr>
              <a:defRPr sz="3600" b="1">
                <a:solidFill>
                  <a:srgbClr val="247D82"/>
                </a:solidFill>
              </a:defRPr>
            </a:lvl2pPr>
            <a:lvl3pPr>
              <a:defRPr sz="3600" b="1">
                <a:solidFill>
                  <a:srgbClr val="247D82"/>
                </a:solidFill>
              </a:defRPr>
            </a:lvl3pPr>
            <a:lvl4pPr>
              <a:defRPr sz="3600" b="1">
                <a:solidFill>
                  <a:srgbClr val="247D82"/>
                </a:solidFill>
              </a:defRPr>
            </a:lvl4pPr>
            <a:lvl5pPr>
              <a:defRPr sz="3600" b="1">
                <a:solidFill>
                  <a:srgbClr val="247D82"/>
                </a:solidFill>
              </a:defRPr>
            </a:lvl5pPr>
            <a:lvl6pPr>
              <a:defRPr sz="3600" b="1">
                <a:solidFill>
                  <a:srgbClr val="247D82"/>
                </a:solidFill>
              </a:defRPr>
            </a:lvl6pPr>
            <a:lvl7pPr>
              <a:defRPr sz="3600" b="1">
                <a:solidFill>
                  <a:srgbClr val="247D82"/>
                </a:solidFill>
              </a:defRPr>
            </a:lvl7pPr>
            <a:lvl8pPr>
              <a:defRPr sz="3600" b="1">
                <a:solidFill>
                  <a:srgbClr val="247D82"/>
                </a:solidFill>
              </a:defRPr>
            </a:lvl8pPr>
            <a:lvl9pPr>
              <a:defRPr sz="3600" b="1">
                <a:solidFill>
                  <a:srgbClr val="247D82"/>
                </a:solidFill>
              </a:defRPr>
            </a:lvl9pPr>
          </a:lstStyle>
          <a:p xmlns:a="http://schemas.openxmlformats.org/drawingml/2006/main">
            <a:pPr>
              <a:defRPr sz="3600" b="1">
                <a:solidFill>
                  <a:srgbClr val="247D82"/>
                </a:solidFill>
              </a:defRPr>
            </a:pPr>
            <a:r>
              <a:rPr sz="3600" b="1">
                <a:solidFill>
                  <a:srgbClr val="247D82"/>
                </a:solidFill>
              </a:rPr>
              <a:t>Daily</a:t>
            </a:r>
          </a:p>
        </p:txBody>
      </p:sp>
      <p:sp>
        <p:nvSpPr>
          <p:cNvPr id="21" name="">
            <a:extLst xmlns:a="http://schemas.openxmlformats.org/drawingml/2006/main">
              <a:ext uri="{FF2B5EF4-FFF2-40B4-BE49-F238E27FC236}">
                <a16:creationId xmlns:a16="http://schemas.microsoft.com/office/drawing/2014/main" id="{A15AF200-EDA8-42DE-A681-65C03275F199}"/>
              </a:ext>
            </a:extLst>
          </p:cNvPr>
          <p:cNvSpPr>
            <a:spLocks xmlns:a="http://schemas.openxmlformats.org/drawingml/2006/main" noGrp="1"/>
          </p:cNvSpPr>
          <p:nvPr/>
        </p:nvSpPr>
        <p:spPr>
          <a:xfrm xmlns:a="http://schemas.openxmlformats.org/drawingml/2006/main">
            <a:off x="8286750" y="5133975"/>
            <a:ext cx="3238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183746"/>
                </a:solidFill>
              </a:defRPr>
            </a:defPPr>
            <a:lvl1pPr>
              <a:defRPr sz="1650" b="0">
                <a:solidFill>
                  <a:srgbClr val="183746"/>
                </a:solidFill>
              </a:defRPr>
            </a:lvl1pPr>
            <a:lvl2pPr>
              <a:defRPr sz="1650" b="0">
                <a:solidFill>
                  <a:srgbClr val="183746"/>
                </a:solidFill>
              </a:defRPr>
            </a:lvl2pPr>
            <a:lvl3pPr>
              <a:defRPr sz="1650" b="0">
                <a:solidFill>
                  <a:srgbClr val="183746"/>
                </a:solidFill>
              </a:defRPr>
            </a:lvl3pPr>
            <a:lvl4pPr>
              <a:defRPr sz="1650" b="0">
                <a:solidFill>
                  <a:srgbClr val="183746"/>
                </a:solidFill>
              </a:defRPr>
            </a:lvl4pPr>
            <a:lvl5pPr>
              <a:defRPr sz="1650" b="0">
                <a:solidFill>
                  <a:srgbClr val="183746"/>
                </a:solidFill>
              </a:defRPr>
            </a:lvl5pPr>
            <a:lvl6pPr>
              <a:defRPr sz="1650" b="0">
                <a:solidFill>
                  <a:srgbClr val="183746"/>
                </a:solidFill>
              </a:defRPr>
            </a:lvl6pPr>
            <a:lvl7pPr>
              <a:defRPr sz="1650" b="0">
                <a:solidFill>
                  <a:srgbClr val="183746"/>
                </a:solidFill>
              </a:defRPr>
            </a:lvl7pPr>
            <a:lvl8pPr>
              <a:defRPr sz="1650" b="0">
                <a:solidFill>
                  <a:srgbClr val="183746"/>
                </a:solidFill>
              </a:defRPr>
            </a:lvl8pPr>
            <a:lvl9pPr>
              <a:defRPr sz="1650" b="0">
                <a:solidFill>
                  <a:srgbClr val="183746"/>
                </a:solidFill>
              </a:defRPr>
            </a:lvl9pPr>
          </a:lstStyle>
          <a:p xmlns:a="http://schemas.openxmlformats.org/drawingml/2006/main">
            <a:pPr>
              <a:defRPr sz="1650" b="0">
                <a:solidFill>
                  <a:srgbClr val="183746"/>
                </a:solidFill>
              </a:defRPr>
            </a:pPr>
            <a:r>
              <a:rPr sz="1650" b="0">
                <a:solidFill>
                  <a:srgbClr val="183746"/>
                </a:solidFill>
              </a:rPr>
              <a:t>Project reconciliation</a:t>
            </a:r>
          </a:p>
        </p:txBody>
      </p:sp>
      <p:sp>
        <p:nvSpPr>
          <p:cNvPr id="22" name="">
            <a:extLst xmlns:a="http://schemas.openxmlformats.org/drawingml/2006/main">
              <a:ext uri="{FF2B5EF4-FFF2-40B4-BE49-F238E27FC236}">
                <a16:creationId xmlns:a16="http://schemas.microsoft.com/office/drawing/2014/main" id="{066B6BAD-2D63-42CB-8F63-1467CAD3353D}"/>
              </a:ext>
            </a:extLst>
          </p:cNvPr>
          <p:cNvSpPr>
            <a:spLocks xmlns:a="http://schemas.openxmlformats.org/drawingml/2006/main" noGrp="1"/>
          </p:cNvSpPr>
          <p:nvPr/>
        </p:nvSpPr>
        <p:spPr>
          <a:xfrm xmlns:a="http://schemas.openxmlformats.org/drawingml/2006/main">
            <a:off x="571500" y="5962650"/>
            <a:ext cx="10953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3747C"/>
                </a:solidFill>
              </a:defRPr>
            </a:defPPr>
            <a:lvl1pPr>
              <a:defRPr sz="1050" b="0">
                <a:solidFill>
                  <a:srgbClr val="63747C"/>
                </a:solidFill>
              </a:defRPr>
            </a:lvl1pPr>
            <a:lvl2pPr>
              <a:defRPr sz="1050" b="0">
                <a:solidFill>
                  <a:srgbClr val="63747C"/>
                </a:solidFill>
              </a:defRPr>
            </a:lvl2pPr>
            <a:lvl3pPr>
              <a:defRPr sz="1050" b="0">
                <a:solidFill>
                  <a:srgbClr val="63747C"/>
                </a:solidFill>
              </a:defRPr>
            </a:lvl3pPr>
            <a:lvl4pPr>
              <a:defRPr sz="1050" b="0">
                <a:solidFill>
                  <a:srgbClr val="63747C"/>
                </a:solidFill>
              </a:defRPr>
            </a:lvl4pPr>
            <a:lvl5pPr>
              <a:defRPr sz="1050" b="0">
                <a:solidFill>
                  <a:srgbClr val="63747C"/>
                </a:solidFill>
              </a:defRPr>
            </a:lvl5pPr>
            <a:lvl6pPr>
              <a:defRPr sz="1050" b="0">
                <a:solidFill>
                  <a:srgbClr val="63747C"/>
                </a:solidFill>
              </a:defRPr>
            </a:lvl6pPr>
            <a:lvl7pPr>
              <a:defRPr sz="1050" b="0">
                <a:solidFill>
                  <a:srgbClr val="63747C"/>
                </a:solidFill>
              </a:defRPr>
            </a:lvl7pPr>
            <a:lvl8pPr>
              <a:defRPr sz="1050" b="0">
                <a:solidFill>
                  <a:srgbClr val="63747C"/>
                </a:solidFill>
              </a:defRPr>
            </a:lvl8pPr>
            <a:lvl9pPr>
              <a:defRPr sz="1050" b="0">
                <a:solidFill>
                  <a:srgbClr val="63747C"/>
                </a:solidFill>
              </a:defRPr>
            </a:lvl9pPr>
          </a:lstStyle>
          <a:p xmlns:a="http://schemas.openxmlformats.org/drawingml/2006/main">
            <a:pPr>
              <a:defRPr sz="1050" b="0">
                <a:solidFill>
                  <a:srgbClr val="63747C"/>
                </a:solidFill>
              </a:defRPr>
            </a:pPr>
            <a:r>
              <a:rPr sz="1050" b="0">
                <a:solidFill>
                  <a:srgbClr val="63747C"/>
                </a:solidFill>
              </a:rPr>
              <a:t>Proposed opening standards. Project-specific approval documents control each financing.</a:t>
            </a:r>
          </a:p>
        </p:txBody>
      </p:sp>
    </p:spTree>
    <p:extLst>
      <p:ext uri="{BB962C8B-B14F-4D97-AF65-F5344CB8AC3E}">
        <p14:creationId xmlns:p14="http://schemas.microsoft.com/office/powerpoint/2010/main" val="1637622929"/>
      </p:ext>
    </p:extLst>
  </p:cSld>
</p:sld>
</file>

<file path=ppt/slides/slide7.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A940570-EE95-46D0-9B51-35AAD63D2F22}"/>
              </a:ext>
            </a:extLst>
          </p:cNvPr>
          <p:cNvSpPr>
            <a:spLocks xmlns:a="http://schemas.openxmlformats.org/drawingml/2006/main" noGrp="1"/>
          </p:cNvSpPr>
          <p:nvPr/>
        </p:nvSpPr>
        <p:spPr>
          <a:xfrm xmlns:a="http://schemas.openxmlformats.org/drawingml/2006/main">
            <a:off x="571500" y="409575"/>
            <a:ext cx="11049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83746"/>
                </a:solidFill>
              </a:defRPr>
            </a:defPPr>
            <a:lvl1pPr>
              <a:defRPr sz="2550" b="1">
                <a:solidFill>
                  <a:srgbClr val="183746"/>
                </a:solidFill>
              </a:defRPr>
            </a:lvl1pPr>
            <a:lvl2pPr>
              <a:defRPr sz="2550" b="1">
                <a:solidFill>
                  <a:srgbClr val="183746"/>
                </a:solidFill>
              </a:defRPr>
            </a:lvl2pPr>
            <a:lvl3pPr>
              <a:defRPr sz="2550" b="1">
                <a:solidFill>
                  <a:srgbClr val="183746"/>
                </a:solidFill>
              </a:defRPr>
            </a:lvl3pPr>
            <a:lvl4pPr>
              <a:defRPr sz="2550" b="1">
                <a:solidFill>
                  <a:srgbClr val="183746"/>
                </a:solidFill>
              </a:defRPr>
            </a:lvl4pPr>
            <a:lvl5pPr>
              <a:defRPr sz="2550" b="1">
                <a:solidFill>
                  <a:srgbClr val="183746"/>
                </a:solidFill>
              </a:defRPr>
            </a:lvl5pPr>
            <a:lvl6pPr>
              <a:defRPr sz="2550" b="1">
                <a:solidFill>
                  <a:srgbClr val="183746"/>
                </a:solidFill>
              </a:defRPr>
            </a:lvl6pPr>
            <a:lvl7pPr>
              <a:defRPr sz="2550" b="1">
                <a:solidFill>
                  <a:srgbClr val="183746"/>
                </a:solidFill>
              </a:defRPr>
            </a:lvl7pPr>
            <a:lvl8pPr>
              <a:defRPr sz="2550" b="1">
                <a:solidFill>
                  <a:srgbClr val="183746"/>
                </a:solidFill>
              </a:defRPr>
            </a:lvl8pPr>
            <a:lvl9pPr>
              <a:defRPr sz="2550" b="1">
                <a:solidFill>
                  <a:srgbClr val="183746"/>
                </a:solidFill>
              </a:defRPr>
            </a:lvl9pPr>
          </a:lstStyle>
          <a:p xmlns:a="http://schemas.openxmlformats.org/drawingml/2006/main">
            <a:pPr>
              <a:defRPr sz="2550" b="1">
                <a:solidFill>
                  <a:srgbClr val="183746"/>
                </a:solidFill>
              </a:defRPr>
            </a:pPr>
            <a:r>
              <a:rPr sz="2550" b="1">
                <a:solidFill>
                  <a:srgbClr val="183746"/>
                </a:solidFill>
              </a:rPr>
              <a:t>Projects proposed for board review</a:t>
            </a:r>
          </a:p>
        </p:txBody>
      </p:sp>
      <p:sp>
        <p:nvSpPr>
          <p:cNvPr id="2" name="">
            <a:extLst xmlns:a="http://schemas.openxmlformats.org/drawingml/2006/main">
              <a:ext uri="{FF2B5EF4-FFF2-40B4-BE49-F238E27FC236}">
                <a16:creationId xmlns:a16="http://schemas.microsoft.com/office/drawing/2014/main" id="{0AFD8740-3971-4E48-A5D6-646E94EFCBB7}"/>
              </a:ext>
            </a:extLst>
          </p:cNvPr>
          <p:cNvSpPr>
            <a:spLocks xmlns:a="http://schemas.openxmlformats.org/drawingml/2006/main" noGrp="1"/>
          </p:cNvSpPr>
          <p:nvPr/>
        </p:nvSpPr>
        <p:spPr>
          <a:xfrm xmlns:a="http://schemas.openxmlformats.org/drawingml/2006/main">
            <a:off x="571500" y="6410325"/>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63747C"/>
                </a:solidFill>
              </a:defRPr>
            </a:defPPr>
            <a:lvl1pPr>
              <a:defRPr sz="900" b="0">
                <a:solidFill>
                  <a:srgbClr val="63747C"/>
                </a:solidFill>
              </a:defRPr>
            </a:lvl1pPr>
            <a:lvl2pPr>
              <a:defRPr sz="900" b="0">
                <a:solidFill>
                  <a:srgbClr val="63747C"/>
                </a:solidFill>
              </a:defRPr>
            </a:lvl2pPr>
            <a:lvl3pPr>
              <a:defRPr sz="900" b="0">
                <a:solidFill>
                  <a:srgbClr val="63747C"/>
                </a:solidFill>
              </a:defRPr>
            </a:lvl3pPr>
            <a:lvl4pPr>
              <a:defRPr sz="900" b="0">
                <a:solidFill>
                  <a:srgbClr val="63747C"/>
                </a:solidFill>
              </a:defRPr>
            </a:lvl4pPr>
            <a:lvl5pPr>
              <a:defRPr sz="900" b="0">
                <a:solidFill>
                  <a:srgbClr val="63747C"/>
                </a:solidFill>
              </a:defRPr>
            </a:lvl5pPr>
            <a:lvl6pPr>
              <a:defRPr sz="900" b="0">
                <a:solidFill>
                  <a:srgbClr val="63747C"/>
                </a:solidFill>
              </a:defRPr>
            </a:lvl6pPr>
            <a:lvl7pPr>
              <a:defRPr sz="900" b="0">
                <a:solidFill>
                  <a:srgbClr val="63747C"/>
                </a:solidFill>
              </a:defRPr>
            </a:lvl7pPr>
            <a:lvl8pPr>
              <a:defRPr sz="900" b="0">
                <a:solidFill>
                  <a:srgbClr val="63747C"/>
                </a:solidFill>
              </a:defRPr>
            </a:lvl8pPr>
            <a:lvl9pPr>
              <a:defRPr sz="900" b="0">
                <a:solidFill>
                  <a:srgbClr val="63747C"/>
                </a:solidFill>
              </a:defRPr>
            </a:lvl9pPr>
          </a:lstStyle>
          <a:p xmlns:a="http://schemas.openxmlformats.org/drawingml/2006/main">
            <a:pPr>
              <a:defRPr sz="900" b="0">
                <a:solidFill>
                  <a:srgbClr val="63747C"/>
                </a:solidFill>
              </a:defRPr>
            </a:pPr>
            <a:r>
              <a:rPr sz="900" b="0">
                <a:solidFill>
                  <a:srgbClr val="63747C"/>
                </a:solidFill>
              </a:rPr>
              <a:t>BANKERS FIRST CHOICE</a:t>
            </a:r>
          </a:p>
        </p:txBody>
      </p:sp>
      <p:sp>
        <p:nvSpPr>
          <p:cNvPr id="3" name="">
            <a:extLst xmlns:a="http://schemas.openxmlformats.org/drawingml/2006/main">
              <a:ext uri="{FF2B5EF4-FFF2-40B4-BE49-F238E27FC236}">
                <a16:creationId xmlns:a16="http://schemas.microsoft.com/office/drawing/2014/main" id="{76277D2E-AB50-4D05-B344-21441AEB1B2D}"/>
              </a:ext>
            </a:extLst>
          </p:cNvPr>
          <p:cNvSpPr>
            <a:spLocks xmlns:a="http://schemas.openxmlformats.org/drawingml/2006/main" noGrp="1"/>
          </p:cNvSpPr>
          <p:nvPr/>
        </p:nvSpPr>
        <p:spPr>
          <a:xfrm xmlns:a="http://schemas.openxmlformats.org/drawingml/2006/main">
            <a:off x="11182350" y="638175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63747C"/>
                </a:solidFill>
              </a:defRPr>
            </a:defPPr>
            <a:lvl1pPr>
              <a:defRPr sz="975" b="0">
                <a:solidFill>
                  <a:srgbClr val="63747C"/>
                </a:solidFill>
              </a:defRPr>
            </a:lvl1pPr>
            <a:lvl2pPr>
              <a:defRPr sz="975" b="0">
                <a:solidFill>
                  <a:srgbClr val="63747C"/>
                </a:solidFill>
              </a:defRPr>
            </a:lvl2pPr>
            <a:lvl3pPr>
              <a:defRPr sz="975" b="0">
                <a:solidFill>
                  <a:srgbClr val="63747C"/>
                </a:solidFill>
              </a:defRPr>
            </a:lvl3pPr>
            <a:lvl4pPr>
              <a:defRPr sz="975" b="0">
                <a:solidFill>
                  <a:srgbClr val="63747C"/>
                </a:solidFill>
              </a:defRPr>
            </a:lvl4pPr>
            <a:lvl5pPr>
              <a:defRPr sz="975" b="0">
                <a:solidFill>
                  <a:srgbClr val="63747C"/>
                </a:solidFill>
              </a:defRPr>
            </a:lvl5pPr>
            <a:lvl6pPr>
              <a:defRPr sz="975" b="0">
                <a:solidFill>
                  <a:srgbClr val="63747C"/>
                </a:solidFill>
              </a:defRPr>
            </a:lvl6pPr>
            <a:lvl7pPr>
              <a:defRPr sz="975" b="0">
                <a:solidFill>
                  <a:srgbClr val="63747C"/>
                </a:solidFill>
              </a:defRPr>
            </a:lvl7pPr>
            <a:lvl8pPr>
              <a:defRPr sz="975" b="0">
                <a:solidFill>
                  <a:srgbClr val="63747C"/>
                </a:solidFill>
              </a:defRPr>
            </a:lvl8pPr>
            <a:lvl9pPr>
              <a:defRPr sz="975" b="0">
                <a:solidFill>
                  <a:srgbClr val="63747C"/>
                </a:solidFill>
              </a:defRPr>
            </a:lvl9pPr>
          </a:lstStyle>
          <a:p xmlns:a="http://schemas.openxmlformats.org/drawingml/2006/main">
            <a:pPr>
              <a:defRPr sz="975" b="0">
                <a:solidFill>
                  <a:srgbClr val="63747C"/>
                </a:solidFill>
              </a:defRPr>
            </a:pPr>
            <a:r>
              <a:rPr sz="975" b="0">
                <a:solidFill>
                  <a:srgbClr val="63747C"/>
                </a:solidFill>
              </a:rPr>
              <a:t>07</a:t>
            </a:r>
          </a:p>
        </p:txBody>
      </p:sp>
      <p:graphicFrame>
        <p:nvGraphicFramePr>
          <p:cNvPr id="4" name="">
            <a:extLst xmlns:a="http://schemas.openxmlformats.org/drawingml/2006/main">
              <a:ext uri="{FF2B5EF4-FFF2-40B4-BE49-F238E27FC236}">
                <a16:creationId xmlns:a16="http://schemas.microsoft.com/office/drawing/2014/main" id="{1939C07C-784F-4D69-8B64-64F2F13EA8D9}"/>
              </a:ext>
            </a:extLst>
          </p:cNvPr>
          <p:cNvGraphicFramePr/>
          <p:nvPr/>
        </p:nvGraphicFramePr>
        <p:xfrm>
          <a:off xmlns:a="http://schemas.openxmlformats.org/drawingml/2006/main" x="571500" y="1619250"/>
          <a:ext xmlns:a="http://schemas.openxmlformats.org/drawingml/2006/main" cx="11049000" cy="3238500"/>
        </p:xfrm>
        <a:graphic xmlns:a="http://schemas.openxmlformats.org/drawingml/2006/main">
          <a:graphicData uri="http://schemas.openxmlformats.org/drawingml/2006/table">
            <a:tbl>
              <a:tblPr/>
              <a:tblGrid>
                <a:gridCol w="3571875"/>
                <a:gridCol w="2000250"/>
                <a:gridCol w="2000250"/>
                <a:gridCol w="1714500"/>
                <a:gridCol w="1762125"/>
              </a:tblGrid>
              <a:tr h="539750">
                <a:tc>
                  <a:txBody>
                    <a:bodyPr/>
                    <a:lstStyle/>
                    <a:p>
                      <a:r>
                        <a:rPr sz="1350" b="1">
                          <a:solidFill>
                            <a:srgbClr val="FFFFFF"/>
                          </a:solidFill>
                        </a:rPr>
                        <a:t>Candidate</a:t>
                      </a:r>
                    </a:p>
                  </a:txBody>
                  <a:tcPr marL="91440" marR="91440" marT="45720" marB="45720">
                    <a:lnL w="6668">
                      <a:solidFill>
                        <a:srgbClr val="D6DDDE"/>
                      </a:solidFill>
                      <a:prstDash val="solid"/>
                    </a:lnL>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c>
                  <a:txBody>
                    <a:bodyPr/>
                    <a:lstStyle/>
                    <a:p>
                      <a:r>
                        <a:rPr sz="1350" b="1">
                          <a:solidFill>
                            <a:srgbClr val="FFFFFF"/>
                          </a:solidFill>
                        </a:rPr>
                        <a:t>Investor capital</a:t>
                      </a:r>
                    </a:p>
                  </a:txBody>
                  <a:tcPr marL="91440" marR="91440" marT="45720" marB="45720">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c>
                  <a:txBody>
                    <a:bodyPr/>
                    <a:lstStyle/>
                    <a:p>
                      <a:r>
                        <a:rPr sz="1350" b="1">
                          <a:solidFill>
                            <a:srgbClr val="FFFFFF"/>
                          </a:solidFill>
                        </a:rPr>
                        <a:t>Sponsor equity</a:t>
                      </a:r>
                    </a:p>
                  </a:txBody>
                  <a:tcPr marL="91440" marR="91440" marT="45720" marB="45720">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c>
                  <a:txBody>
                    <a:bodyPr/>
                    <a:lstStyle/>
                    <a:p>
                      <a:r>
                        <a:rPr sz="1350" b="1">
                          <a:solidFill>
                            <a:srgbClr val="FFFFFF"/>
                          </a:solidFill>
                        </a:rPr>
                        <a:t>Term</a:t>
                      </a:r>
                    </a:p>
                  </a:txBody>
                  <a:tcPr marL="91440" marR="91440" marT="45720" marB="45720">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c>
                  <a:txBody>
                    <a:bodyPr/>
                    <a:lstStyle/>
                    <a:p>
                      <a:r>
                        <a:rPr sz="1350" b="1">
                          <a:solidFill>
                            <a:srgbClr val="FFFFFF"/>
                          </a:solidFill>
                        </a:rPr>
                        <a:t>Asset rate</a:t>
                      </a:r>
                    </a:p>
                  </a:txBody>
                  <a:tcPr marL="91440" marR="91440" marT="45720" marB="45720">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r>
              <a:tr h="539750">
                <a:tc>
                  <a:txBody>
                    <a:bodyPr/>
                    <a:lstStyle/>
                    <a:p>
                      <a:r>
                        <a:rPr sz="1350" b="0">
                          <a:solidFill>
                            <a:srgbClr val="183746"/>
                          </a:solidFill>
                        </a:rPr>
                        <a:t>Contractor equipment</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$250,000</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$62,500</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36 months</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12.0%</a:t>
                      </a:r>
                    </a:p>
                  </a:txBody>
                  <a:tcPr marL="91440" marR="91440" marT="45720" marB="45720">
                    <a:lnR w="6668">
                      <a:solidFill>
                        <a:srgbClr val="D6DDDE"/>
                      </a:solidFill>
                      <a:prstDash val="solid"/>
                    </a:lnR>
                    <a:lnB w="6668">
                      <a:solidFill>
                        <a:srgbClr val="D6DDDE"/>
                      </a:solidFill>
                      <a:prstDash val="solid"/>
                    </a:lnB>
                    <a:solidFill>
                      <a:srgbClr val="FFFFFF"/>
                    </a:solidFill>
                  </a:tcPr>
                </a:tc>
              </a:tr>
              <a:tr h="539750">
                <a:tc>
                  <a:txBody>
                    <a:bodyPr/>
                    <a:lstStyle/>
                    <a:p>
                      <a:r>
                        <a:rPr sz="1350" b="0">
                          <a:solidFill>
                            <a:srgbClr val="183746"/>
                          </a:solidFill>
                        </a:rPr>
                        <a:t>Commercial solar</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$500,000</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$125,000</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60 months</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10.5%</a:t>
                      </a:r>
                    </a:p>
                  </a:txBody>
                  <a:tcPr marL="91440" marR="91440" marT="45720" marB="45720">
                    <a:lnR w="6668">
                      <a:solidFill>
                        <a:srgbClr val="D6DDDE"/>
                      </a:solidFill>
                      <a:prstDash val="solid"/>
                    </a:lnR>
                    <a:lnB w="6668">
                      <a:solidFill>
                        <a:srgbClr val="D6DDDE"/>
                      </a:solidFill>
                      <a:prstDash val="solid"/>
                    </a:lnB>
                    <a:solidFill>
                      <a:srgbClr val="EDF1F1"/>
                    </a:solidFill>
                  </a:tcPr>
                </a:tc>
              </a:tr>
              <a:tr h="539750">
                <a:tc>
                  <a:txBody>
                    <a:bodyPr/>
                    <a:lstStyle/>
                    <a:p>
                      <a:r>
                        <a:rPr sz="1350" b="0">
                          <a:solidFill>
                            <a:srgbClr val="183746"/>
                          </a:solidFill>
                        </a:rPr>
                        <a:t>Verified commercial order</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$150,000</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$37,500</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90 days</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14.0%</a:t>
                      </a:r>
                    </a:p>
                  </a:txBody>
                  <a:tcPr marL="91440" marR="91440" marT="45720" marB="45720">
                    <a:lnR w="6668">
                      <a:solidFill>
                        <a:srgbClr val="D6DDDE"/>
                      </a:solidFill>
                      <a:prstDash val="solid"/>
                    </a:lnR>
                    <a:lnB w="6668">
                      <a:solidFill>
                        <a:srgbClr val="D6DDDE"/>
                      </a:solidFill>
                      <a:prstDash val="solid"/>
                    </a:lnB>
                    <a:solidFill>
                      <a:srgbClr val="FFFFFF"/>
                    </a:solidFill>
                  </a:tcPr>
                </a:tc>
              </a:tr>
              <a:tr h="539750">
                <a:tc>
                  <a:txBody>
                    <a:bodyPr/>
                    <a:lstStyle/>
                    <a:p>
                      <a:r>
                        <a:rPr sz="1350" b="0">
                          <a:solidFill>
                            <a:srgbClr val="183746"/>
                          </a:solidFill>
                        </a:rPr>
                        <a:t>Agricultural cold storage</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$350,000</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$87,500</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60 months</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12.0%</a:t>
                      </a:r>
                    </a:p>
                  </a:txBody>
                  <a:tcPr marL="91440" marR="91440" marT="45720" marB="45720">
                    <a:lnR w="6668">
                      <a:solidFill>
                        <a:srgbClr val="D6DDDE"/>
                      </a:solidFill>
                      <a:prstDash val="solid"/>
                    </a:lnR>
                    <a:lnB w="6668">
                      <a:solidFill>
                        <a:srgbClr val="D6DDDE"/>
                      </a:solidFill>
                      <a:prstDash val="solid"/>
                    </a:lnB>
                    <a:solidFill>
                      <a:srgbClr val="EDF1F1"/>
                    </a:solidFill>
                  </a:tcPr>
                </a:tc>
              </a:tr>
              <a:tr h="539750">
                <a:tc>
                  <a:txBody>
                    <a:bodyPr/>
                    <a:lstStyle/>
                    <a:p>
                      <a:r>
                        <a:rPr sz="1350" b="0">
                          <a:solidFill>
                            <a:srgbClr val="183746"/>
                          </a:solidFill>
                        </a:rPr>
                        <a:t>Rental rehabilitation</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$400,000</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$100,000</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18 months</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13.0%</a:t>
                      </a:r>
                    </a:p>
                  </a:txBody>
                  <a:tcPr marL="91440" marR="91440" marT="45720" marB="45720">
                    <a:lnR w="6668">
                      <a:solidFill>
                        <a:srgbClr val="D6DDDE"/>
                      </a:solidFill>
                      <a:prstDash val="solid"/>
                    </a:lnR>
                    <a:lnB w="6668">
                      <a:solidFill>
                        <a:srgbClr val="D6DDDE"/>
                      </a:solidFill>
                      <a:prstDash val="solid"/>
                    </a:lnB>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3DDC995A-A89C-4202-8C76-0CE4FD2B0B31}"/>
              </a:ext>
            </a:extLst>
          </p:cNvPr>
          <p:cNvSpPr>
            <a:spLocks xmlns:a="http://schemas.openxmlformats.org/drawingml/2006/main" noGrp="1"/>
          </p:cNvSpPr>
          <p:nvPr/>
        </p:nvSpPr>
        <p:spPr>
          <a:xfrm xmlns:a="http://schemas.openxmlformats.org/drawingml/2006/main">
            <a:off x="571500" y="5219700"/>
            <a:ext cx="11049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247D82"/>
                </a:solidFill>
              </a:defRPr>
            </a:defPPr>
            <a:lvl1pPr>
              <a:defRPr sz="2175" b="1">
                <a:solidFill>
                  <a:srgbClr val="247D82"/>
                </a:solidFill>
              </a:defRPr>
            </a:lvl1pPr>
            <a:lvl2pPr>
              <a:defRPr sz="2175" b="1">
                <a:solidFill>
                  <a:srgbClr val="247D82"/>
                </a:solidFill>
              </a:defRPr>
            </a:lvl2pPr>
            <a:lvl3pPr>
              <a:defRPr sz="2175" b="1">
                <a:solidFill>
                  <a:srgbClr val="247D82"/>
                </a:solidFill>
              </a:defRPr>
            </a:lvl3pPr>
            <a:lvl4pPr>
              <a:defRPr sz="2175" b="1">
                <a:solidFill>
                  <a:srgbClr val="247D82"/>
                </a:solidFill>
              </a:defRPr>
            </a:lvl4pPr>
            <a:lvl5pPr>
              <a:defRPr sz="2175" b="1">
                <a:solidFill>
                  <a:srgbClr val="247D82"/>
                </a:solidFill>
              </a:defRPr>
            </a:lvl5pPr>
            <a:lvl6pPr>
              <a:defRPr sz="2175" b="1">
                <a:solidFill>
                  <a:srgbClr val="247D82"/>
                </a:solidFill>
              </a:defRPr>
            </a:lvl6pPr>
            <a:lvl7pPr>
              <a:defRPr sz="2175" b="1">
                <a:solidFill>
                  <a:srgbClr val="247D82"/>
                </a:solidFill>
              </a:defRPr>
            </a:lvl7pPr>
            <a:lvl8pPr>
              <a:defRPr sz="2175" b="1">
                <a:solidFill>
                  <a:srgbClr val="247D82"/>
                </a:solidFill>
              </a:defRPr>
            </a:lvl8pPr>
            <a:lvl9pPr>
              <a:defRPr sz="2175" b="1">
                <a:solidFill>
                  <a:srgbClr val="247D82"/>
                </a:solidFill>
              </a:defRPr>
            </a:lvl9pPr>
          </a:lstStyle>
          <a:p xmlns:a="http://schemas.openxmlformats.org/drawingml/2006/main">
            <a:pPr>
              <a:defRPr sz="2175" b="1">
                <a:solidFill>
                  <a:srgbClr val="247D82"/>
                </a:solidFill>
              </a:defRPr>
            </a:pPr>
            <a:r>
              <a:rPr sz="2175" b="1">
                <a:solidFill>
                  <a:srgbClr val="247D82"/>
                </a:solidFill>
              </a:rPr>
              <a:t>Equipment and verified orders lead the pilot program</a:t>
            </a:r>
          </a:p>
        </p:txBody>
      </p:sp>
      <p:sp>
        <p:nvSpPr>
          <p:cNvPr id="6" name="">
            <a:extLst xmlns:a="http://schemas.openxmlformats.org/drawingml/2006/main">
              <a:ext uri="{FF2B5EF4-FFF2-40B4-BE49-F238E27FC236}">
                <a16:creationId xmlns:a16="http://schemas.microsoft.com/office/drawing/2014/main" id="{36A739E5-8D1D-406E-9062-93F3F3DE7014}"/>
              </a:ext>
            </a:extLst>
          </p:cNvPr>
          <p:cNvSpPr>
            <a:spLocks xmlns:a="http://schemas.openxmlformats.org/drawingml/2006/main" noGrp="1"/>
          </p:cNvSpPr>
          <p:nvPr/>
        </p:nvSpPr>
        <p:spPr>
          <a:xfrm xmlns:a="http://schemas.openxmlformats.org/drawingml/2006/main">
            <a:off x="571500" y="5962650"/>
            <a:ext cx="10953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3747C"/>
                </a:solidFill>
              </a:defRPr>
            </a:defPPr>
            <a:lvl1pPr>
              <a:defRPr sz="1050" b="0">
                <a:solidFill>
                  <a:srgbClr val="63747C"/>
                </a:solidFill>
              </a:defRPr>
            </a:lvl1pPr>
            <a:lvl2pPr>
              <a:defRPr sz="1050" b="0">
                <a:solidFill>
                  <a:srgbClr val="63747C"/>
                </a:solidFill>
              </a:defRPr>
            </a:lvl2pPr>
            <a:lvl3pPr>
              <a:defRPr sz="1050" b="0">
                <a:solidFill>
                  <a:srgbClr val="63747C"/>
                </a:solidFill>
              </a:defRPr>
            </a:lvl3pPr>
            <a:lvl4pPr>
              <a:defRPr sz="1050" b="0">
                <a:solidFill>
                  <a:srgbClr val="63747C"/>
                </a:solidFill>
              </a:defRPr>
            </a:lvl4pPr>
            <a:lvl5pPr>
              <a:defRPr sz="1050" b="0">
                <a:solidFill>
                  <a:srgbClr val="63747C"/>
                </a:solidFill>
              </a:defRPr>
            </a:lvl5pPr>
            <a:lvl6pPr>
              <a:defRPr sz="1050" b="0">
                <a:solidFill>
                  <a:srgbClr val="63747C"/>
                </a:solidFill>
              </a:defRPr>
            </a:lvl6pPr>
            <a:lvl7pPr>
              <a:defRPr sz="1050" b="0">
                <a:solidFill>
                  <a:srgbClr val="63747C"/>
                </a:solidFill>
              </a:defRPr>
            </a:lvl7pPr>
            <a:lvl8pPr>
              <a:defRPr sz="1050" b="0">
                <a:solidFill>
                  <a:srgbClr val="63747C"/>
                </a:solidFill>
              </a:defRPr>
            </a:lvl8pPr>
            <a:lvl9pPr>
              <a:defRPr sz="1050" b="0">
                <a:solidFill>
                  <a:srgbClr val="63747C"/>
                </a:solidFill>
              </a:defRPr>
            </a:lvl9pPr>
          </a:lstStyle>
          <a:p xmlns:a="http://schemas.openxmlformats.org/drawingml/2006/main">
            <a:pPr>
              <a:defRPr sz="1050" b="0">
                <a:solidFill>
                  <a:srgbClr val="63747C"/>
                </a:solidFill>
              </a:defRPr>
            </a:pPr>
            <a:r>
              <a:rPr sz="1050" b="0">
                <a:solidFill>
                  <a:srgbClr val="63747C"/>
                </a:solidFill>
              </a:rPr>
              <a:t>Modeled examples, not an approved or signed pipeline. Rates are annual borrower interest, plus 2% origination.</a:t>
            </a:r>
          </a:p>
        </p:txBody>
      </p:sp>
    </p:spTree>
    <p:extLst>
      <p:ext uri="{BB962C8B-B14F-4D97-AF65-F5344CB8AC3E}">
        <p14:creationId xmlns:p14="http://schemas.microsoft.com/office/powerpoint/2010/main" val="1765167702"/>
      </p:ext>
    </p:extLst>
  </p:cSld>
</p:sld>
</file>

<file path=ppt/slides/slide8.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56B7F1F-FC2F-4121-9034-749DE533E213}"/>
              </a:ext>
            </a:extLst>
          </p:cNvPr>
          <p:cNvSpPr>
            <a:spLocks xmlns:a="http://schemas.openxmlformats.org/drawingml/2006/main" noGrp="1"/>
          </p:cNvSpPr>
          <p:nvPr/>
        </p:nvSpPr>
        <p:spPr>
          <a:xfrm xmlns:a="http://schemas.openxmlformats.org/drawingml/2006/main">
            <a:off x="571500" y="409575"/>
            <a:ext cx="11049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83746"/>
                </a:solidFill>
              </a:defRPr>
            </a:defPPr>
            <a:lvl1pPr>
              <a:defRPr sz="2550" b="1">
                <a:solidFill>
                  <a:srgbClr val="183746"/>
                </a:solidFill>
              </a:defRPr>
            </a:lvl1pPr>
            <a:lvl2pPr>
              <a:defRPr sz="2550" b="1">
                <a:solidFill>
                  <a:srgbClr val="183746"/>
                </a:solidFill>
              </a:defRPr>
            </a:lvl2pPr>
            <a:lvl3pPr>
              <a:defRPr sz="2550" b="1">
                <a:solidFill>
                  <a:srgbClr val="183746"/>
                </a:solidFill>
              </a:defRPr>
            </a:lvl3pPr>
            <a:lvl4pPr>
              <a:defRPr sz="2550" b="1">
                <a:solidFill>
                  <a:srgbClr val="183746"/>
                </a:solidFill>
              </a:defRPr>
            </a:lvl4pPr>
            <a:lvl5pPr>
              <a:defRPr sz="2550" b="1">
                <a:solidFill>
                  <a:srgbClr val="183746"/>
                </a:solidFill>
              </a:defRPr>
            </a:lvl5pPr>
            <a:lvl6pPr>
              <a:defRPr sz="2550" b="1">
                <a:solidFill>
                  <a:srgbClr val="183746"/>
                </a:solidFill>
              </a:defRPr>
            </a:lvl6pPr>
            <a:lvl7pPr>
              <a:defRPr sz="2550" b="1">
                <a:solidFill>
                  <a:srgbClr val="183746"/>
                </a:solidFill>
              </a:defRPr>
            </a:lvl7pPr>
            <a:lvl8pPr>
              <a:defRPr sz="2550" b="1">
                <a:solidFill>
                  <a:srgbClr val="183746"/>
                </a:solidFill>
              </a:defRPr>
            </a:lvl8pPr>
            <a:lvl9pPr>
              <a:defRPr sz="2550" b="1">
                <a:solidFill>
                  <a:srgbClr val="183746"/>
                </a:solidFill>
              </a:defRPr>
            </a:lvl9pPr>
          </a:lstStyle>
          <a:p xmlns:a="http://schemas.openxmlformats.org/drawingml/2006/main">
            <a:pPr>
              <a:defRPr sz="2550" b="1">
                <a:solidFill>
                  <a:srgbClr val="183746"/>
                </a:solidFill>
              </a:defRPr>
            </a:pPr>
            <a:r>
              <a:rPr sz="2550" b="1">
                <a:solidFill>
                  <a:srgbClr val="183746"/>
                </a:solidFill>
              </a:rPr>
              <a:t>Equipment pilot cash flow</a:t>
            </a:r>
          </a:p>
        </p:txBody>
      </p:sp>
      <p:sp>
        <p:nvSpPr>
          <p:cNvPr id="2" name="">
            <a:extLst xmlns:a="http://schemas.openxmlformats.org/drawingml/2006/main">
              <a:ext uri="{FF2B5EF4-FFF2-40B4-BE49-F238E27FC236}">
                <a16:creationId xmlns:a16="http://schemas.microsoft.com/office/drawing/2014/main" id="{0EB9E47D-9343-4FDB-880F-2862ABA7A0FA}"/>
              </a:ext>
            </a:extLst>
          </p:cNvPr>
          <p:cNvSpPr>
            <a:spLocks xmlns:a="http://schemas.openxmlformats.org/drawingml/2006/main" noGrp="1"/>
          </p:cNvSpPr>
          <p:nvPr/>
        </p:nvSpPr>
        <p:spPr>
          <a:xfrm xmlns:a="http://schemas.openxmlformats.org/drawingml/2006/main">
            <a:off x="571500" y="6410325"/>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63747C"/>
                </a:solidFill>
              </a:defRPr>
            </a:defPPr>
            <a:lvl1pPr>
              <a:defRPr sz="900" b="0">
                <a:solidFill>
                  <a:srgbClr val="63747C"/>
                </a:solidFill>
              </a:defRPr>
            </a:lvl1pPr>
            <a:lvl2pPr>
              <a:defRPr sz="900" b="0">
                <a:solidFill>
                  <a:srgbClr val="63747C"/>
                </a:solidFill>
              </a:defRPr>
            </a:lvl2pPr>
            <a:lvl3pPr>
              <a:defRPr sz="900" b="0">
                <a:solidFill>
                  <a:srgbClr val="63747C"/>
                </a:solidFill>
              </a:defRPr>
            </a:lvl3pPr>
            <a:lvl4pPr>
              <a:defRPr sz="900" b="0">
                <a:solidFill>
                  <a:srgbClr val="63747C"/>
                </a:solidFill>
              </a:defRPr>
            </a:lvl4pPr>
            <a:lvl5pPr>
              <a:defRPr sz="900" b="0">
                <a:solidFill>
                  <a:srgbClr val="63747C"/>
                </a:solidFill>
              </a:defRPr>
            </a:lvl5pPr>
            <a:lvl6pPr>
              <a:defRPr sz="900" b="0">
                <a:solidFill>
                  <a:srgbClr val="63747C"/>
                </a:solidFill>
              </a:defRPr>
            </a:lvl6pPr>
            <a:lvl7pPr>
              <a:defRPr sz="900" b="0">
                <a:solidFill>
                  <a:srgbClr val="63747C"/>
                </a:solidFill>
              </a:defRPr>
            </a:lvl7pPr>
            <a:lvl8pPr>
              <a:defRPr sz="900" b="0">
                <a:solidFill>
                  <a:srgbClr val="63747C"/>
                </a:solidFill>
              </a:defRPr>
            </a:lvl8pPr>
            <a:lvl9pPr>
              <a:defRPr sz="900" b="0">
                <a:solidFill>
                  <a:srgbClr val="63747C"/>
                </a:solidFill>
              </a:defRPr>
            </a:lvl9pPr>
          </a:lstStyle>
          <a:p xmlns:a="http://schemas.openxmlformats.org/drawingml/2006/main">
            <a:pPr>
              <a:defRPr sz="900" b="0">
                <a:solidFill>
                  <a:srgbClr val="63747C"/>
                </a:solidFill>
              </a:defRPr>
            </a:pPr>
            <a:r>
              <a:rPr sz="900" b="0">
                <a:solidFill>
                  <a:srgbClr val="63747C"/>
                </a:solidFill>
              </a:rPr>
              <a:t>BANKERS FIRST CHOICE</a:t>
            </a:r>
          </a:p>
        </p:txBody>
      </p:sp>
      <p:sp>
        <p:nvSpPr>
          <p:cNvPr id="3" name="">
            <a:extLst xmlns:a="http://schemas.openxmlformats.org/drawingml/2006/main">
              <a:ext uri="{FF2B5EF4-FFF2-40B4-BE49-F238E27FC236}">
                <a16:creationId xmlns:a16="http://schemas.microsoft.com/office/drawing/2014/main" id="{95F13AC9-8A12-4AED-890C-694C3F05CFF6}"/>
              </a:ext>
            </a:extLst>
          </p:cNvPr>
          <p:cNvSpPr>
            <a:spLocks xmlns:a="http://schemas.openxmlformats.org/drawingml/2006/main" noGrp="1"/>
          </p:cNvSpPr>
          <p:nvPr/>
        </p:nvSpPr>
        <p:spPr>
          <a:xfrm xmlns:a="http://schemas.openxmlformats.org/drawingml/2006/main">
            <a:off x="11182350" y="638175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63747C"/>
                </a:solidFill>
              </a:defRPr>
            </a:defPPr>
            <a:lvl1pPr>
              <a:defRPr sz="975" b="0">
                <a:solidFill>
                  <a:srgbClr val="63747C"/>
                </a:solidFill>
              </a:defRPr>
            </a:lvl1pPr>
            <a:lvl2pPr>
              <a:defRPr sz="975" b="0">
                <a:solidFill>
                  <a:srgbClr val="63747C"/>
                </a:solidFill>
              </a:defRPr>
            </a:lvl2pPr>
            <a:lvl3pPr>
              <a:defRPr sz="975" b="0">
                <a:solidFill>
                  <a:srgbClr val="63747C"/>
                </a:solidFill>
              </a:defRPr>
            </a:lvl3pPr>
            <a:lvl4pPr>
              <a:defRPr sz="975" b="0">
                <a:solidFill>
                  <a:srgbClr val="63747C"/>
                </a:solidFill>
              </a:defRPr>
            </a:lvl4pPr>
            <a:lvl5pPr>
              <a:defRPr sz="975" b="0">
                <a:solidFill>
                  <a:srgbClr val="63747C"/>
                </a:solidFill>
              </a:defRPr>
            </a:lvl5pPr>
            <a:lvl6pPr>
              <a:defRPr sz="975" b="0">
                <a:solidFill>
                  <a:srgbClr val="63747C"/>
                </a:solidFill>
              </a:defRPr>
            </a:lvl6pPr>
            <a:lvl7pPr>
              <a:defRPr sz="975" b="0">
                <a:solidFill>
                  <a:srgbClr val="63747C"/>
                </a:solidFill>
              </a:defRPr>
            </a:lvl7pPr>
            <a:lvl8pPr>
              <a:defRPr sz="975" b="0">
                <a:solidFill>
                  <a:srgbClr val="63747C"/>
                </a:solidFill>
              </a:defRPr>
            </a:lvl8pPr>
            <a:lvl9pPr>
              <a:defRPr sz="975" b="0">
                <a:solidFill>
                  <a:srgbClr val="63747C"/>
                </a:solidFill>
              </a:defRPr>
            </a:lvl9pPr>
          </a:lstStyle>
          <a:p xmlns:a="http://schemas.openxmlformats.org/drawingml/2006/main">
            <a:pPr>
              <a:defRPr sz="975" b="0">
                <a:solidFill>
                  <a:srgbClr val="63747C"/>
                </a:solidFill>
              </a:defRPr>
            </a:pPr>
            <a:r>
              <a:rPr sz="975" b="0">
                <a:solidFill>
                  <a:srgbClr val="63747C"/>
                </a:solidFill>
              </a:rPr>
              <a:t>08</a:t>
            </a:r>
          </a:p>
        </p:txBody>
      </p:sp>
      <p:sp>
        <p:nvSpPr>
          <p:cNvPr id="4" name="">
            <a:extLst xmlns:a="http://schemas.openxmlformats.org/drawingml/2006/main">
              <a:ext uri="{FF2B5EF4-FFF2-40B4-BE49-F238E27FC236}">
                <a16:creationId xmlns:a16="http://schemas.microsoft.com/office/drawing/2014/main" id="{43A1185A-3297-4C6D-A178-C8D9BB6447BA}"/>
              </a:ext>
            </a:extLst>
          </p:cNvPr>
          <p:cNvSpPr>
            <a:spLocks xmlns:a="http://schemas.openxmlformats.org/drawingml/2006/main" noGrp="1"/>
          </p:cNvSpPr>
          <p:nvPr/>
        </p:nvSpPr>
        <p:spPr>
          <a:xfrm xmlns:a="http://schemas.openxmlformats.org/drawingml/2006/main">
            <a:off x="571500" y="1504950"/>
            <a:ext cx="5048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4125" b="1">
                <a:solidFill>
                  <a:srgbClr val="247D82"/>
                </a:solidFill>
              </a:defRPr>
            </a:defPPr>
            <a:lvl1pPr>
              <a:defRPr sz="4125" b="1">
                <a:solidFill>
                  <a:srgbClr val="247D82"/>
                </a:solidFill>
              </a:defRPr>
            </a:lvl1pPr>
            <a:lvl2pPr>
              <a:defRPr sz="4125" b="1">
                <a:solidFill>
                  <a:srgbClr val="247D82"/>
                </a:solidFill>
              </a:defRPr>
            </a:lvl2pPr>
            <a:lvl3pPr>
              <a:defRPr sz="4125" b="1">
                <a:solidFill>
                  <a:srgbClr val="247D82"/>
                </a:solidFill>
              </a:defRPr>
            </a:lvl3pPr>
            <a:lvl4pPr>
              <a:defRPr sz="4125" b="1">
                <a:solidFill>
                  <a:srgbClr val="247D82"/>
                </a:solidFill>
              </a:defRPr>
            </a:lvl4pPr>
            <a:lvl5pPr>
              <a:defRPr sz="4125" b="1">
                <a:solidFill>
                  <a:srgbClr val="247D82"/>
                </a:solidFill>
              </a:defRPr>
            </a:lvl5pPr>
            <a:lvl6pPr>
              <a:defRPr sz="4125" b="1">
                <a:solidFill>
                  <a:srgbClr val="247D82"/>
                </a:solidFill>
              </a:defRPr>
            </a:lvl6pPr>
            <a:lvl7pPr>
              <a:defRPr sz="4125" b="1">
                <a:solidFill>
                  <a:srgbClr val="247D82"/>
                </a:solidFill>
              </a:defRPr>
            </a:lvl7pPr>
            <a:lvl8pPr>
              <a:defRPr sz="4125" b="1">
                <a:solidFill>
                  <a:srgbClr val="247D82"/>
                </a:solidFill>
              </a:defRPr>
            </a:lvl8pPr>
            <a:lvl9pPr>
              <a:defRPr sz="4125" b="1">
                <a:solidFill>
                  <a:srgbClr val="247D82"/>
                </a:solidFill>
              </a:defRPr>
            </a:lvl9pPr>
          </a:lstStyle>
          <a:p xmlns:a="http://schemas.openxmlformats.org/drawingml/2006/main">
            <a:pPr>
              <a:defRPr sz="4125" b="1">
                <a:solidFill>
                  <a:srgbClr val="247D82"/>
                </a:solidFill>
              </a:defRPr>
            </a:pPr>
            <a:r>
              <a:rPr sz="4125" b="1">
                <a:solidFill>
                  <a:srgbClr val="247D82"/>
                </a:solidFill>
              </a:rPr>
              <a:t>$250,000</a:t>
            </a:r>
          </a:p>
        </p:txBody>
      </p:sp>
      <p:sp>
        <p:nvSpPr>
          <p:cNvPr id="5" name="">
            <a:extLst xmlns:a="http://schemas.openxmlformats.org/drawingml/2006/main">
              <a:ext uri="{FF2B5EF4-FFF2-40B4-BE49-F238E27FC236}">
                <a16:creationId xmlns:a16="http://schemas.microsoft.com/office/drawing/2014/main" id="{ECFE5B4A-F70D-4961-9001-749828A4F5B4}"/>
              </a:ext>
            </a:extLst>
          </p:cNvPr>
          <p:cNvSpPr>
            <a:spLocks xmlns:a="http://schemas.openxmlformats.org/drawingml/2006/main" noGrp="1"/>
          </p:cNvSpPr>
          <p:nvPr/>
        </p:nvSpPr>
        <p:spPr>
          <a:xfrm xmlns:a="http://schemas.openxmlformats.org/drawingml/2006/main">
            <a:off x="571500" y="2390775"/>
            <a:ext cx="5048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183746"/>
                </a:solidFill>
              </a:defRPr>
            </a:defPPr>
            <a:lvl1pPr>
              <a:defRPr sz="1950" b="0">
                <a:solidFill>
                  <a:srgbClr val="183746"/>
                </a:solidFill>
              </a:defRPr>
            </a:lvl1pPr>
            <a:lvl2pPr>
              <a:defRPr sz="1950" b="0">
                <a:solidFill>
                  <a:srgbClr val="183746"/>
                </a:solidFill>
              </a:defRPr>
            </a:lvl2pPr>
            <a:lvl3pPr>
              <a:defRPr sz="1950" b="0">
                <a:solidFill>
                  <a:srgbClr val="183746"/>
                </a:solidFill>
              </a:defRPr>
            </a:lvl3pPr>
            <a:lvl4pPr>
              <a:defRPr sz="1950" b="0">
                <a:solidFill>
                  <a:srgbClr val="183746"/>
                </a:solidFill>
              </a:defRPr>
            </a:lvl4pPr>
            <a:lvl5pPr>
              <a:defRPr sz="1950" b="0">
                <a:solidFill>
                  <a:srgbClr val="183746"/>
                </a:solidFill>
              </a:defRPr>
            </a:lvl5pPr>
            <a:lvl6pPr>
              <a:defRPr sz="1950" b="0">
                <a:solidFill>
                  <a:srgbClr val="183746"/>
                </a:solidFill>
              </a:defRPr>
            </a:lvl6pPr>
            <a:lvl7pPr>
              <a:defRPr sz="1950" b="0">
                <a:solidFill>
                  <a:srgbClr val="183746"/>
                </a:solidFill>
              </a:defRPr>
            </a:lvl7pPr>
            <a:lvl8pPr>
              <a:defRPr sz="1950" b="0">
                <a:solidFill>
                  <a:srgbClr val="183746"/>
                </a:solidFill>
              </a:defRPr>
            </a:lvl8pPr>
            <a:lvl9pPr>
              <a:defRPr sz="1950" b="0">
                <a:solidFill>
                  <a:srgbClr val="183746"/>
                </a:solidFill>
              </a:defRPr>
            </a:lvl9pPr>
          </a:lstStyle>
          <a:p xmlns:a="http://schemas.openxmlformats.org/drawingml/2006/main">
            <a:pPr>
              <a:defRPr sz="1950" b="0">
                <a:solidFill>
                  <a:srgbClr val="183746"/>
                </a:solidFill>
              </a:defRPr>
            </a:pPr>
            <a:r>
              <a:rPr sz="1950" b="0">
                <a:solidFill>
                  <a:srgbClr val="183746"/>
                </a:solidFill>
              </a:rPr>
              <a:t>Proposed 36-month financing at 12%</a:t>
            </a:r>
          </a:p>
        </p:txBody>
      </p:sp>
      <p:graphicFrame>
        <p:nvGraphicFramePr>
          <p:cNvPr id="6" name="">
            <a:extLst xmlns:a="http://schemas.openxmlformats.org/drawingml/2006/main">
              <a:ext uri="{FF2B5EF4-FFF2-40B4-BE49-F238E27FC236}">
                <a16:creationId xmlns:a16="http://schemas.microsoft.com/office/drawing/2014/main" id="{ADE828D4-4E08-4E5D-9351-7E9C3CCFE7A7}"/>
              </a:ext>
            </a:extLst>
          </p:cNvPr>
          <p:cNvGraphicFramePr/>
          <p:nvPr/>
        </p:nvGraphicFramePr>
        <p:xfrm>
          <a:off xmlns:a="http://schemas.openxmlformats.org/drawingml/2006/main" x="6096000" y="1476375"/>
          <a:ext xmlns:a="http://schemas.openxmlformats.org/drawingml/2006/main" cx="5524500" cy="3333750"/>
        </p:xfrm>
        <a:graphic xmlns:a="http://schemas.openxmlformats.org/drawingml/2006/main">
          <a:graphicData uri="http://schemas.openxmlformats.org/drawingml/2006/table">
            <a:tbl>
              <a:tblPr/>
              <a:tblGrid>
                <a:gridCol w="4000500"/>
                <a:gridCol w="1524000"/>
              </a:tblGrid>
              <a:tr h="555625">
                <a:tc>
                  <a:txBody>
                    <a:bodyPr/>
                    <a:lstStyle/>
                    <a:p>
                      <a:r>
                        <a:rPr sz="1350" b="1">
                          <a:solidFill>
                            <a:srgbClr val="FFFFFF"/>
                          </a:solidFill>
                        </a:rPr>
                        <a:t>Monthly operating model</a:t>
                      </a:r>
                    </a:p>
                  </a:txBody>
                  <a:tcPr marL="91440" marR="91440" marT="45720" marB="45720">
                    <a:lnL w="6668">
                      <a:solidFill>
                        <a:srgbClr val="D6DDDE"/>
                      </a:solidFill>
                      <a:prstDash val="solid"/>
                    </a:lnL>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c>
                  <a:txBody>
                    <a:bodyPr/>
                    <a:lstStyle/>
                    <a:p>
                      <a:r>
                        <a:rPr sz="1350" b="1">
                          <a:solidFill>
                            <a:srgbClr val="FFFFFF"/>
                          </a:solidFill>
                        </a:rPr>
                        <a:t>Amount</a:t>
                      </a:r>
                    </a:p>
                  </a:txBody>
                  <a:tcPr marL="91440" marR="91440" marT="45720" marB="45720">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r>
              <a:tr h="555625">
                <a:tc>
                  <a:txBody>
                    <a:bodyPr/>
                    <a:lstStyle/>
                    <a:p>
                      <a:r>
                        <a:rPr sz="1350" b="0">
                          <a:solidFill>
                            <a:srgbClr val="183746"/>
                          </a:solidFill>
                        </a:rPr>
                        <a:t>Contracted equipment revenue</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$18,500</a:t>
                      </a:r>
                    </a:p>
                  </a:txBody>
                  <a:tcPr marL="91440" marR="91440" marT="45720" marB="45720">
                    <a:lnR w="6668">
                      <a:solidFill>
                        <a:srgbClr val="D6DDDE"/>
                      </a:solidFill>
                      <a:prstDash val="solid"/>
                    </a:lnR>
                    <a:lnB w="6668">
                      <a:solidFill>
                        <a:srgbClr val="D6DDDE"/>
                      </a:solidFill>
                      <a:prstDash val="solid"/>
                    </a:lnB>
                    <a:solidFill>
                      <a:srgbClr val="FFFFFF"/>
                    </a:solidFill>
                  </a:tcPr>
                </a:tc>
              </a:tr>
              <a:tr h="555625">
                <a:tc>
                  <a:txBody>
                    <a:bodyPr/>
                    <a:lstStyle/>
                    <a:p>
                      <a:r>
                        <a:rPr sz="1350" b="0">
                          <a:solidFill>
                            <a:srgbClr val="183746"/>
                          </a:solidFill>
                        </a:rPr>
                        <a:t>Operating and maintenance costs</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($3,500)</a:t>
                      </a:r>
                    </a:p>
                  </a:txBody>
                  <a:tcPr marL="91440" marR="91440" marT="45720" marB="45720">
                    <a:lnR w="6668">
                      <a:solidFill>
                        <a:srgbClr val="D6DDDE"/>
                      </a:solidFill>
                      <a:prstDash val="solid"/>
                    </a:lnR>
                    <a:lnB w="6668">
                      <a:solidFill>
                        <a:srgbClr val="D6DDDE"/>
                      </a:solidFill>
                      <a:prstDash val="solid"/>
                    </a:lnB>
                    <a:solidFill>
                      <a:srgbClr val="EDF1F1"/>
                    </a:solidFill>
                  </a:tcPr>
                </a:tc>
              </a:tr>
              <a:tr h="555625">
                <a:tc>
                  <a:txBody>
                    <a:bodyPr/>
                    <a:lstStyle/>
                    <a:p>
                      <a:r>
                        <a:rPr sz="1350" b="0">
                          <a:solidFill>
                            <a:srgbClr val="183746"/>
                          </a:solidFill>
                        </a:rPr>
                        <a:t>Cash before debt service</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$15,000</a:t>
                      </a:r>
                    </a:p>
                  </a:txBody>
                  <a:tcPr marL="91440" marR="91440" marT="45720" marB="45720">
                    <a:lnR w="6668">
                      <a:solidFill>
                        <a:srgbClr val="D6DDDE"/>
                      </a:solidFill>
                      <a:prstDash val="solid"/>
                    </a:lnR>
                    <a:lnB w="6668">
                      <a:solidFill>
                        <a:srgbClr val="D6DDDE"/>
                      </a:solidFill>
                      <a:prstDash val="solid"/>
                    </a:lnB>
                    <a:solidFill>
                      <a:srgbClr val="FFFFFF"/>
                    </a:solidFill>
                  </a:tcPr>
                </a:tc>
              </a:tr>
              <a:tr h="555625">
                <a:tc>
                  <a:txBody>
                    <a:bodyPr/>
                    <a:lstStyle/>
                    <a:p>
                      <a:r>
                        <a:rPr sz="1350" b="0">
                          <a:solidFill>
                            <a:srgbClr val="183746"/>
                          </a:solidFill>
                        </a:rPr>
                        <a:t>Scheduled debt service</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($8,304)</a:t>
                      </a:r>
                    </a:p>
                  </a:txBody>
                  <a:tcPr marL="91440" marR="91440" marT="45720" marB="45720">
                    <a:lnR w="6668">
                      <a:solidFill>
                        <a:srgbClr val="D6DDDE"/>
                      </a:solidFill>
                      <a:prstDash val="solid"/>
                    </a:lnR>
                    <a:lnB w="6668">
                      <a:solidFill>
                        <a:srgbClr val="D6DDDE"/>
                      </a:solidFill>
                      <a:prstDash val="solid"/>
                    </a:lnB>
                    <a:solidFill>
                      <a:srgbClr val="EDF1F1"/>
                    </a:solidFill>
                  </a:tcPr>
                </a:tc>
              </a:tr>
              <a:tr h="555625">
                <a:tc>
                  <a:txBody>
                    <a:bodyPr/>
                    <a:lstStyle/>
                    <a:p>
                      <a:r>
                        <a:rPr sz="1350" b="0">
                          <a:solidFill>
                            <a:srgbClr val="183746"/>
                          </a:solidFill>
                        </a:rPr>
                        <a:t>Sponsor cash after debt service</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$6,696</a:t>
                      </a:r>
                    </a:p>
                  </a:txBody>
                  <a:tcPr marL="91440" marR="91440" marT="45720" marB="45720">
                    <a:lnR w="6668">
                      <a:solidFill>
                        <a:srgbClr val="D6DDDE"/>
                      </a:solidFill>
                      <a:prstDash val="solid"/>
                    </a:lnR>
                    <a:lnB w="6668">
                      <a:solidFill>
                        <a:srgbClr val="D6DDDE"/>
                      </a:solidFill>
                      <a:prstDash val="solid"/>
                    </a:lnB>
                    <a:solidFill>
                      <a:srgbClr val="FFFFFF"/>
                    </a:solidFill>
                  </a:tcPr>
                </a:tc>
              </a:tr>
            </a:tbl>
          </a:graphicData>
        </a:graphic>
      </p:graphicFrame>
      <p:sp>
        <p:nvSpPr>
          <p:cNvPr id="7" name="">
            <a:extLst xmlns:a="http://schemas.openxmlformats.org/drawingml/2006/main">
              <a:ext uri="{FF2B5EF4-FFF2-40B4-BE49-F238E27FC236}">
                <a16:creationId xmlns:a16="http://schemas.microsoft.com/office/drawing/2014/main" id="{3F345C32-EEE5-4E98-905B-19FA0D4874B4}"/>
              </a:ext>
            </a:extLst>
          </p:cNvPr>
          <p:cNvSpPr>
            <a:spLocks xmlns:a="http://schemas.openxmlformats.org/drawingml/2006/main" noGrp="1"/>
          </p:cNvSpPr>
          <p:nvPr/>
        </p:nvSpPr>
        <p:spPr>
          <a:xfrm xmlns:a="http://schemas.openxmlformats.org/drawingml/2006/main">
            <a:off x="571500" y="3571875"/>
            <a:ext cx="285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600" b="1">
                <a:solidFill>
                  <a:srgbClr val="183746"/>
                </a:solidFill>
              </a:defRPr>
            </a:defPPr>
            <a:lvl1pPr>
              <a:defRPr sz="3600" b="1">
                <a:solidFill>
                  <a:srgbClr val="183746"/>
                </a:solidFill>
              </a:defRPr>
            </a:lvl1pPr>
            <a:lvl2pPr>
              <a:defRPr sz="3600" b="1">
                <a:solidFill>
                  <a:srgbClr val="183746"/>
                </a:solidFill>
              </a:defRPr>
            </a:lvl2pPr>
            <a:lvl3pPr>
              <a:defRPr sz="3600" b="1">
                <a:solidFill>
                  <a:srgbClr val="183746"/>
                </a:solidFill>
              </a:defRPr>
            </a:lvl3pPr>
            <a:lvl4pPr>
              <a:defRPr sz="3600" b="1">
                <a:solidFill>
                  <a:srgbClr val="183746"/>
                </a:solidFill>
              </a:defRPr>
            </a:lvl4pPr>
            <a:lvl5pPr>
              <a:defRPr sz="3600" b="1">
                <a:solidFill>
                  <a:srgbClr val="183746"/>
                </a:solidFill>
              </a:defRPr>
            </a:lvl5pPr>
            <a:lvl6pPr>
              <a:defRPr sz="3600" b="1">
                <a:solidFill>
                  <a:srgbClr val="183746"/>
                </a:solidFill>
              </a:defRPr>
            </a:lvl6pPr>
            <a:lvl7pPr>
              <a:defRPr sz="3600" b="1">
                <a:solidFill>
                  <a:srgbClr val="183746"/>
                </a:solidFill>
              </a:defRPr>
            </a:lvl7pPr>
            <a:lvl8pPr>
              <a:defRPr sz="3600" b="1">
                <a:solidFill>
                  <a:srgbClr val="183746"/>
                </a:solidFill>
              </a:defRPr>
            </a:lvl8pPr>
            <a:lvl9pPr>
              <a:defRPr sz="3600" b="1">
                <a:solidFill>
                  <a:srgbClr val="183746"/>
                </a:solidFill>
              </a:defRPr>
            </a:lvl9pPr>
          </a:lstStyle>
          <a:p xmlns:a="http://schemas.openxmlformats.org/drawingml/2006/main">
            <a:pPr>
              <a:defRPr sz="3600" b="1">
                <a:solidFill>
                  <a:srgbClr val="183746"/>
                </a:solidFill>
              </a:defRPr>
            </a:pPr>
            <a:r>
              <a:rPr sz="3600" b="1">
                <a:solidFill>
                  <a:srgbClr val="183746"/>
                </a:solidFill>
              </a:rPr>
              <a:t>1.81×</a:t>
            </a:r>
          </a:p>
        </p:txBody>
      </p:sp>
      <p:sp>
        <p:nvSpPr>
          <p:cNvPr id="8" name="">
            <a:extLst xmlns:a="http://schemas.openxmlformats.org/drawingml/2006/main">
              <a:ext uri="{FF2B5EF4-FFF2-40B4-BE49-F238E27FC236}">
                <a16:creationId xmlns:a16="http://schemas.microsoft.com/office/drawing/2014/main" id="{1F15428F-E6F9-4105-85DA-BBE4156F2354}"/>
              </a:ext>
            </a:extLst>
          </p:cNvPr>
          <p:cNvSpPr>
            <a:spLocks xmlns:a="http://schemas.openxmlformats.org/drawingml/2006/main" noGrp="1"/>
          </p:cNvSpPr>
          <p:nvPr/>
        </p:nvSpPr>
        <p:spPr>
          <a:xfrm xmlns:a="http://schemas.openxmlformats.org/drawingml/2006/main">
            <a:off x="571500" y="4314825"/>
            <a:ext cx="5048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63747C"/>
                </a:solidFill>
              </a:defRPr>
            </a:defPPr>
            <a:lvl1pPr>
              <a:defRPr sz="1725" b="0">
                <a:solidFill>
                  <a:srgbClr val="63747C"/>
                </a:solidFill>
              </a:defRPr>
            </a:lvl1pPr>
            <a:lvl2pPr>
              <a:defRPr sz="1725" b="0">
                <a:solidFill>
                  <a:srgbClr val="63747C"/>
                </a:solidFill>
              </a:defRPr>
            </a:lvl2pPr>
            <a:lvl3pPr>
              <a:defRPr sz="1725" b="0">
                <a:solidFill>
                  <a:srgbClr val="63747C"/>
                </a:solidFill>
              </a:defRPr>
            </a:lvl3pPr>
            <a:lvl4pPr>
              <a:defRPr sz="1725" b="0">
                <a:solidFill>
                  <a:srgbClr val="63747C"/>
                </a:solidFill>
              </a:defRPr>
            </a:lvl4pPr>
            <a:lvl5pPr>
              <a:defRPr sz="1725" b="0">
                <a:solidFill>
                  <a:srgbClr val="63747C"/>
                </a:solidFill>
              </a:defRPr>
            </a:lvl5pPr>
            <a:lvl6pPr>
              <a:defRPr sz="1725" b="0">
                <a:solidFill>
                  <a:srgbClr val="63747C"/>
                </a:solidFill>
              </a:defRPr>
            </a:lvl6pPr>
            <a:lvl7pPr>
              <a:defRPr sz="1725" b="0">
                <a:solidFill>
                  <a:srgbClr val="63747C"/>
                </a:solidFill>
              </a:defRPr>
            </a:lvl7pPr>
            <a:lvl8pPr>
              <a:defRPr sz="1725" b="0">
                <a:solidFill>
                  <a:srgbClr val="63747C"/>
                </a:solidFill>
              </a:defRPr>
            </a:lvl8pPr>
            <a:lvl9pPr>
              <a:defRPr sz="1725" b="0">
                <a:solidFill>
                  <a:srgbClr val="63747C"/>
                </a:solidFill>
              </a:defRPr>
            </a:lvl9pPr>
          </a:lstStyle>
          <a:p xmlns:a="http://schemas.openxmlformats.org/drawingml/2006/main">
            <a:pPr>
              <a:defRPr sz="1725" b="0">
                <a:solidFill>
                  <a:srgbClr val="63747C"/>
                </a:solidFill>
              </a:defRPr>
            </a:pPr>
            <a:r>
              <a:rPr sz="1725" b="0">
                <a:solidFill>
                  <a:srgbClr val="63747C"/>
                </a:solidFill>
              </a:rPr>
              <a:t>Base debt-service coverage</a:t>
            </a:r>
          </a:p>
        </p:txBody>
      </p:sp>
      <p:sp>
        <p:nvSpPr>
          <p:cNvPr id="9" name="">
            <a:extLst xmlns:a="http://schemas.openxmlformats.org/drawingml/2006/main">
              <a:ext uri="{FF2B5EF4-FFF2-40B4-BE49-F238E27FC236}">
                <a16:creationId xmlns:a16="http://schemas.microsoft.com/office/drawing/2014/main" id="{49BF5253-FE9F-4951-887E-325FA41C9B8C}"/>
              </a:ext>
            </a:extLst>
          </p:cNvPr>
          <p:cNvSpPr>
            <a:spLocks xmlns:a="http://schemas.openxmlformats.org/drawingml/2006/main" noGrp="1"/>
          </p:cNvSpPr>
          <p:nvPr/>
        </p:nvSpPr>
        <p:spPr>
          <a:xfrm xmlns:a="http://schemas.openxmlformats.org/drawingml/2006/main">
            <a:off x="571500" y="5248275"/>
            <a:ext cx="11049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247D82"/>
                </a:solidFill>
              </a:defRPr>
            </a:defPPr>
            <a:lvl1pPr>
              <a:defRPr sz="2175" b="1">
                <a:solidFill>
                  <a:srgbClr val="247D82"/>
                </a:solidFill>
              </a:defRPr>
            </a:lvl1pPr>
            <a:lvl2pPr>
              <a:defRPr sz="2175" b="1">
                <a:solidFill>
                  <a:srgbClr val="247D82"/>
                </a:solidFill>
              </a:defRPr>
            </a:lvl2pPr>
            <a:lvl3pPr>
              <a:defRPr sz="2175" b="1">
                <a:solidFill>
                  <a:srgbClr val="247D82"/>
                </a:solidFill>
              </a:defRPr>
            </a:lvl3pPr>
            <a:lvl4pPr>
              <a:defRPr sz="2175" b="1">
                <a:solidFill>
                  <a:srgbClr val="247D82"/>
                </a:solidFill>
              </a:defRPr>
            </a:lvl4pPr>
            <a:lvl5pPr>
              <a:defRPr sz="2175" b="1">
                <a:solidFill>
                  <a:srgbClr val="247D82"/>
                </a:solidFill>
              </a:defRPr>
            </a:lvl5pPr>
            <a:lvl6pPr>
              <a:defRPr sz="2175" b="1">
                <a:solidFill>
                  <a:srgbClr val="247D82"/>
                </a:solidFill>
              </a:defRPr>
            </a:lvl6pPr>
            <a:lvl7pPr>
              <a:defRPr sz="2175" b="1">
                <a:solidFill>
                  <a:srgbClr val="247D82"/>
                </a:solidFill>
              </a:defRPr>
            </a:lvl7pPr>
            <a:lvl8pPr>
              <a:defRPr sz="2175" b="1">
                <a:solidFill>
                  <a:srgbClr val="247D82"/>
                </a:solidFill>
              </a:defRPr>
            </a:lvl8pPr>
            <a:lvl9pPr>
              <a:defRPr sz="2175" b="1">
                <a:solidFill>
                  <a:srgbClr val="247D82"/>
                </a:solidFill>
              </a:defRPr>
            </a:lvl9pPr>
          </a:lstStyle>
          <a:p xmlns:a="http://schemas.openxmlformats.org/drawingml/2006/main">
            <a:pPr>
              <a:defRPr sz="2175" b="1">
                <a:solidFill>
                  <a:srgbClr val="247D82"/>
                </a:solidFill>
              </a:defRPr>
            </a:pPr>
            <a:r>
              <a:rPr sz="2175" b="1">
                <a:solidFill>
                  <a:srgbClr val="247D82"/>
                </a:solidFill>
              </a:rPr>
              <a:t>1.36× coverage after a 20% revenue decline</a:t>
            </a:r>
          </a:p>
        </p:txBody>
      </p:sp>
      <p:sp>
        <p:nvSpPr>
          <p:cNvPr id="10" name="">
            <a:extLst xmlns:a="http://schemas.openxmlformats.org/drawingml/2006/main">
              <a:ext uri="{FF2B5EF4-FFF2-40B4-BE49-F238E27FC236}">
                <a16:creationId xmlns:a16="http://schemas.microsoft.com/office/drawing/2014/main" id="{71B7525E-0938-4163-A0F6-FCFB3633ED95}"/>
              </a:ext>
            </a:extLst>
          </p:cNvPr>
          <p:cNvSpPr>
            <a:spLocks xmlns:a="http://schemas.openxmlformats.org/drawingml/2006/main" noGrp="1"/>
          </p:cNvSpPr>
          <p:nvPr/>
        </p:nvSpPr>
        <p:spPr>
          <a:xfrm xmlns:a="http://schemas.openxmlformats.org/drawingml/2006/main">
            <a:off x="571500" y="5962650"/>
            <a:ext cx="10953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3747C"/>
                </a:solidFill>
              </a:defRPr>
            </a:defPPr>
            <a:lvl1pPr>
              <a:defRPr sz="1050" b="0">
                <a:solidFill>
                  <a:srgbClr val="63747C"/>
                </a:solidFill>
              </a:defRPr>
            </a:lvl1pPr>
            <a:lvl2pPr>
              <a:defRPr sz="1050" b="0">
                <a:solidFill>
                  <a:srgbClr val="63747C"/>
                </a:solidFill>
              </a:defRPr>
            </a:lvl2pPr>
            <a:lvl3pPr>
              <a:defRPr sz="1050" b="0">
                <a:solidFill>
                  <a:srgbClr val="63747C"/>
                </a:solidFill>
              </a:defRPr>
            </a:lvl3pPr>
            <a:lvl4pPr>
              <a:defRPr sz="1050" b="0">
                <a:solidFill>
                  <a:srgbClr val="63747C"/>
                </a:solidFill>
              </a:defRPr>
            </a:lvl4pPr>
            <a:lvl5pPr>
              <a:defRPr sz="1050" b="0">
                <a:solidFill>
                  <a:srgbClr val="63747C"/>
                </a:solidFill>
              </a:defRPr>
            </a:lvl5pPr>
            <a:lvl6pPr>
              <a:defRPr sz="1050" b="0">
                <a:solidFill>
                  <a:srgbClr val="63747C"/>
                </a:solidFill>
              </a:defRPr>
            </a:lvl6pPr>
            <a:lvl7pPr>
              <a:defRPr sz="1050" b="0">
                <a:solidFill>
                  <a:srgbClr val="63747C"/>
                </a:solidFill>
              </a:defRPr>
            </a:lvl7pPr>
            <a:lvl8pPr>
              <a:defRPr sz="1050" b="0">
                <a:solidFill>
                  <a:srgbClr val="63747C"/>
                </a:solidFill>
              </a:defRPr>
            </a:lvl8pPr>
            <a:lvl9pPr>
              <a:defRPr sz="1050" b="0">
                <a:solidFill>
                  <a:srgbClr val="63747C"/>
                </a:solidFill>
              </a:defRPr>
            </a:lvl9pPr>
          </a:lstStyle>
          <a:p xmlns:a="http://schemas.openxmlformats.org/drawingml/2006/main">
            <a:pPr>
              <a:defRPr sz="1050" b="0">
                <a:solidFill>
                  <a:srgbClr val="63747C"/>
                </a:solidFill>
              </a:defRPr>
            </a:pPr>
            <a:r>
              <a:rPr sz="1050" b="0">
                <a:solidFill>
                  <a:srgbClr val="63747C"/>
                </a:solidFill>
              </a:rPr>
              <a:t>Illustrative cash flow. Asset costs and customer contracts require verification before approval.</a:t>
            </a:r>
          </a:p>
        </p:txBody>
      </p:sp>
    </p:spTree>
    <p:extLst>
      <p:ext uri="{BB962C8B-B14F-4D97-AF65-F5344CB8AC3E}">
        <p14:creationId xmlns:p14="http://schemas.microsoft.com/office/powerpoint/2010/main" val="1640313042"/>
      </p:ext>
    </p:extLst>
  </p:cSld>
</p:sld>
</file>

<file path=ppt/slides/slide9.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A83E6E99-F337-42D1-AA02-48961D662F1E}"/>
              </a:ext>
            </a:extLst>
          </p:cNvPr>
          <p:cNvSpPr>
            <a:spLocks xmlns:a="http://schemas.openxmlformats.org/drawingml/2006/main" noGrp="1"/>
          </p:cNvSpPr>
          <p:nvPr/>
        </p:nvSpPr>
        <p:spPr>
          <a:xfrm xmlns:a="http://schemas.openxmlformats.org/drawingml/2006/main">
            <a:off x="571500" y="409575"/>
            <a:ext cx="11049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83746"/>
                </a:solidFill>
              </a:defRPr>
            </a:defPPr>
            <a:lvl1pPr>
              <a:defRPr sz="2550" b="1">
                <a:solidFill>
                  <a:srgbClr val="183746"/>
                </a:solidFill>
              </a:defRPr>
            </a:lvl1pPr>
            <a:lvl2pPr>
              <a:defRPr sz="2550" b="1">
                <a:solidFill>
                  <a:srgbClr val="183746"/>
                </a:solidFill>
              </a:defRPr>
            </a:lvl2pPr>
            <a:lvl3pPr>
              <a:defRPr sz="2550" b="1">
                <a:solidFill>
                  <a:srgbClr val="183746"/>
                </a:solidFill>
              </a:defRPr>
            </a:lvl3pPr>
            <a:lvl4pPr>
              <a:defRPr sz="2550" b="1">
                <a:solidFill>
                  <a:srgbClr val="183746"/>
                </a:solidFill>
              </a:defRPr>
            </a:lvl4pPr>
            <a:lvl5pPr>
              <a:defRPr sz="2550" b="1">
                <a:solidFill>
                  <a:srgbClr val="183746"/>
                </a:solidFill>
              </a:defRPr>
            </a:lvl5pPr>
            <a:lvl6pPr>
              <a:defRPr sz="2550" b="1">
                <a:solidFill>
                  <a:srgbClr val="183746"/>
                </a:solidFill>
              </a:defRPr>
            </a:lvl6pPr>
            <a:lvl7pPr>
              <a:defRPr sz="2550" b="1">
                <a:solidFill>
                  <a:srgbClr val="183746"/>
                </a:solidFill>
              </a:defRPr>
            </a:lvl7pPr>
            <a:lvl8pPr>
              <a:defRPr sz="2550" b="1">
                <a:solidFill>
                  <a:srgbClr val="183746"/>
                </a:solidFill>
              </a:defRPr>
            </a:lvl8pPr>
            <a:lvl9pPr>
              <a:defRPr sz="2550" b="1">
                <a:solidFill>
                  <a:srgbClr val="183746"/>
                </a:solidFill>
              </a:defRPr>
            </a:lvl9pPr>
          </a:lstStyle>
          <a:p xmlns:a="http://schemas.openxmlformats.org/drawingml/2006/main">
            <a:pPr>
              <a:defRPr sz="2550" b="1">
                <a:solidFill>
                  <a:srgbClr val="183746"/>
                </a:solidFill>
              </a:defRPr>
            </a:pPr>
            <a:r>
              <a:rPr sz="2550" b="1">
                <a:solidFill>
                  <a:srgbClr val="183746"/>
                </a:solidFill>
              </a:rPr>
              <a:t>Project investor return economics</a:t>
            </a:r>
          </a:p>
        </p:txBody>
      </p:sp>
      <p:sp>
        <p:nvSpPr>
          <p:cNvPr id="2" name="">
            <a:extLst xmlns:a="http://schemas.openxmlformats.org/drawingml/2006/main">
              <a:ext uri="{FF2B5EF4-FFF2-40B4-BE49-F238E27FC236}">
                <a16:creationId xmlns:a16="http://schemas.microsoft.com/office/drawing/2014/main" id="{2EFF31AD-31D1-4A84-B0BC-5382695EBB58}"/>
              </a:ext>
            </a:extLst>
          </p:cNvPr>
          <p:cNvSpPr>
            <a:spLocks xmlns:a="http://schemas.openxmlformats.org/drawingml/2006/main" noGrp="1"/>
          </p:cNvSpPr>
          <p:nvPr/>
        </p:nvSpPr>
        <p:spPr>
          <a:xfrm xmlns:a="http://schemas.openxmlformats.org/drawingml/2006/main">
            <a:off x="571500" y="6410325"/>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63747C"/>
                </a:solidFill>
              </a:defRPr>
            </a:defPPr>
            <a:lvl1pPr>
              <a:defRPr sz="900" b="0">
                <a:solidFill>
                  <a:srgbClr val="63747C"/>
                </a:solidFill>
              </a:defRPr>
            </a:lvl1pPr>
            <a:lvl2pPr>
              <a:defRPr sz="900" b="0">
                <a:solidFill>
                  <a:srgbClr val="63747C"/>
                </a:solidFill>
              </a:defRPr>
            </a:lvl2pPr>
            <a:lvl3pPr>
              <a:defRPr sz="900" b="0">
                <a:solidFill>
                  <a:srgbClr val="63747C"/>
                </a:solidFill>
              </a:defRPr>
            </a:lvl3pPr>
            <a:lvl4pPr>
              <a:defRPr sz="900" b="0">
                <a:solidFill>
                  <a:srgbClr val="63747C"/>
                </a:solidFill>
              </a:defRPr>
            </a:lvl4pPr>
            <a:lvl5pPr>
              <a:defRPr sz="900" b="0">
                <a:solidFill>
                  <a:srgbClr val="63747C"/>
                </a:solidFill>
              </a:defRPr>
            </a:lvl5pPr>
            <a:lvl6pPr>
              <a:defRPr sz="900" b="0">
                <a:solidFill>
                  <a:srgbClr val="63747C"/>
                </a:solidFill>
              </a:defRPr>
            </a:lvl6pPr>
            <a:lvl7pPr>
              <a:defRPr sz="900" b="0">
                <a:solidFill>
                  <a:srgbClr val="63747C"/>
                </a:solidFill>
              </a:defRPr>
            </a:lvl7pPr>
            <a:lvl8pPr>
              <a:defRPr sz="900" b="0">
                <a:solidFill>
                  <a:srgbClr val="63747C"/>
                </a:solidFill>
              </a:defRPr>
            </a:lvl8pPr>
            <a:lvl9pPr>
              <a:defRPr sz="900" b="0">
                <a:solidFill>
                  <a:srgbClr val="63747C"/>
                </a:solidFill>
              </a:defRPr>
            </a:lvl9pPr>
          </a:lstStyle>
          <a:p xmlns:a="http://schemas.openxmlformats.org/drawingml/2006/main">
            <a:pPr>
              <a:defRPr sz="900" b="0">
                <a:solidFill>
                  <a:srgbClr val="63747C"/>
                </a:solidFill>
              </a:defRPr>
            </a:pPr>
            <a:r>
              <a:rPr sz="900" b="0">
                <a:solidFill>
                  <a:srgbClr val="63747C"/>
                </a:solidFill>
              </a:rPr>
              <a:t>BANKERS FIRST CHOICE</a:t>
            </a:r>
          </a:p>
        </p:txBody>
      </p:sp>
      <p:sp>
        <p:nvSpPr>
          <p:cNvPr id="3" name="">
            <a:extLst xmlns:a="http://schemas.openxmlformats.org/drawingml/2006/main">
              <a:ext uri="{FF2B5EF4-FFF2-40B4-BE49-F238E27FC236}">
                <a16:creationId xmlns:a16="http://schemas.microsoft.com/office/drawing/2014/main" id="{93EBD463-18FC-40A4-B554-64020D154FEF}"/>
              </a:ext>
            </a:extLst>
          </p:cNvPr>
          <p:cNvSpPr>
            <a:spLocks xmlns:a="http://schemas.openxmlformats.org/drawingml/2006/main" noGrp="1"/>
          </p:cNvSpPr>
          <p:nvPr/>
        </p:nvSpPr>
        <p:spPr>
          <a:xfrm xmlns:a="http://schemas.openxmlformats.org/drawingml/2006/main">
            <a:off x="11182350" y="638175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63747C"/>
                </a:solidFill>
              </a:defRPr>
            </a:defPPr>
            <a:lvl1pPr>
              <a:defRPr sz="975" b="0">
                <a:solidFill>
                  <a:srgbClr val="63747C"/>
                </a:solidFill>
              </a:defRPr>
            </a:lvl1pPr>
            <a:lvl2pPr>
              <a:defRPr sz="975" b="0">
                <a:solidFill>
                  <a:srgbClr val="63747C"/>
                </a:solidFill>
              </a:defRPr>
            </a:lvl2pPr>
            <a:lvl3pPr>
              <a:defRPr sz="975" b="0">
                <a:solidFill>
                  <a:srgbClr val="63747C"/>
                </a:solidFill>
              </a:defRPr>
            </a:lvl3pPr>
            <a:lvl4pPr>
              <a:defRPr sz="975" b="0">
                <a:solidFill>
                  <a:srgbClr val="63747C"/>
                </a:solidFill>
              </a:defRPr>
            </a:lvl4pPr>
            <a:lvl5pPr>
              <a:defRPr sz="975" b="0">
                <a:solidFill>
                  <a:srgbClr val="63747C"/>
                </a:solidFill>
              </a:defRPr>
            </a:lvl5pPr>
            <a:lvl6pPr>
              <a:defRPr sz="975" b="0">
                <a:solidFill>
                  <a:srgbClr val="63747C"/>
                </a:solidFill>
              </a:defRPr>
            </a:lvl6pPr>
            <a:lvl7pPr>
              <a:defRPr sz="975" b="0">
                <a:solidFill>
                  <a:srgbClr val="63747C"/>
                </a:solidFill>
              </a:defRPr>
            </a:lvl7pPr>
            <a:lvl8pPr>
              <a:defRPr sz="975" b="0">
                <a:solidFill>
                  <a:srgbClr val="63747C"/>
                </a:solidFill>
              </a:defRPr>
            </a:lvl8pPr>
            <a:lvl9pPr>
              <a:defRPr sz="975" b="0">
                <a:solidFill>
                  <a:srgbClr val="63747C"/>
                </a:solidFill>
              </a:defRPr>
            </a:lvl9pPr>
          </a:lstStyle>
          <a:p xmlns:a="http://schemas.openxmlformats.org/drawingml/2006/main">
            <a:pPr>
              <a:defRPr sz="975" b="0">
                <a:solidFill>
                  <a:srgbClr val="63747C"/>
                </a:solidFill>
              </a:defRPr>
            </a:pPr>
            <a:r>
              <a:rPr sz="975" b="0">
                <a:solidFill>
                  <a:srgbClr val="63747C"/>
                </a:solidFill>
              </a:rPr>
              <a:t>09</a:t>
            </a:r>
          </a:p>
        </p:txBody>
      </p:sp>
      <p:graphicFrame>
        <p:nvGraphicFramePr>
          <p:cNvPr id="4" name="">
            <a:extLst xmlns:a="http://schemas.openxmlformats.org/drawingml/2006/main">
              <a:ext uri="{FF2B5EF4-FFF2-40B4-BE49-F238E27FC236}">
                <a16:creationId xmlns:a16="http://schemas.microsoft.com/office/drawing/2014/main" id="{A5682507-74D9-44BA-8903-7E30F16A52C0}"/>
              </a:ext>
            </a:extLst>
          </p:cNvPr>
          <p:cNvGraphicFramePr/>
          <p:nvPr/>
        </p:nvGraphicFramePr>
        <p:xfrm>
          <a:off xmlns:a="http://schemas.openxmlformats.org/drawingml/2006/main" x="571500" y="1666875"/>
          <a:ext xmlns:a="http://schemas.openxmlformats.org/drawingml/2006/main" cx="5810250" cy="2857500"/>
        </p:xfrm>
        <a:graphic xmlns:a="http://schemas.openxmlformats.org/drawingml/2006/main">
          <a:graphicData uri="http://schemas.openxmlformats.org/drawingml/2006/table">
            <a:tbl>
              <a:tblPr/>
              <a:tblGrid>
                <a:gridCol w="4333875"/>
                <a:gridCol w="1476375"/>
              </a:tblGrid>
              <a:tr h="571500">
                <a:tc>
                  <a:txBody>
                    <a:bodyPr/>
                    <a:lstStyle/>
                    <a:p>
                      <a:r>
                        <a:rPr sz="1350" b="1">
                          <a:solidFill>
                            <a:srgbClr val="FFFFFF"/>
                          </a:solidFill>
                        </a:rPr>
                        <a:t>Annual reference economics</a:t>
                      </a:r>
                    </a:p>
                  </a:txBody>
                  <a:tcPr marL="91440" marR="91440" marT="45720" marB="45720">
                    <a:lnL w="6668">
                      <a:solidFill>
                        <a:srgbClr val="D6DDDE"/>
                      </a:solidFill>
                      <a:prstDash val="solid"/>
                    </a:lnL>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c>
                  <a:txBody>
                    <a:bodyPr/>
                    <a:lstStyle/>
                    <a:p>
                      <a:r>
                        <a:rPr sz="1350" b="1">
                          <a:solidFill>
                            <a:srgbClr val="FFFFFF"/>
                          </a:solidFill>
                        </a:rPr>
                        <a:t>Rate</a:t>
                      </a:r>
                    </a:p>
                  </a:txBody>
                  <a:tcPr marL="91440" marR="91440" marT="45720" marB="45720">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r>
              <a:tr h="571500">
                <a:tc>
                  <a:txBody>
                    <a:bodyPr/>
                    <a:lstStyle/>
                    <a:p>
                      <a:r>
                        <a:rPr sz="1350" b="0">
                          <a:solidFill>
                            <a:srgbClr val="183746"/>
                          </a:solidFill>
                        </a:rPr>
                        <a:t>Collected project yield</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12.0%</a:t>
                      </a:r>
                    </a:p>
                  </a:txBody>
                  <a:tcPr marL="91440" marR="91440" marT="45720" marB="45720">
                    <a:lnR w="6668">
                      <a:solidFill>
                        <a:srgbClr val="D6DDDE"/>
                      </a:solidFill>
                      <a:prstDash val="solid"/>
                    </a:lnR>
                    <a:lnB w="6668">
                      <a:solidFill>
                        <a:srgbClr val="D6DDDE"/>
                      </a:solidFill>
                      <a:prstDash val="solid"/>
                    </a:lnB>
                    <a:solidFill>
                      <a:srgbClr val="FFFFFF"/>
                    </a:solidFill>
                  </a:tcPr>
                </a:tc>
              </a:tr>
              <a:tr h="571500">
                <a:tc>
                  <a:txBody>
                    <a:bodyPr/>
                    <a:lstStyle/>
                    <a:p>
                      <a:r>
                        <a:rPr sz="1350" b="0">
                          <a:solidFill>
                            <a:srgbClr val="183746"/>
                          </a:solidFill>
                        </a:rPr>
                        <a:t>B1C annual servicing fee</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(2.0%)</a:t>
                      </a:r>
                    </a:p>
                  </a:txBody>
                  <a:tcPr marL="91440" marR="91440" marT="45720" marB="45720">
                    <a:lnR w="6668">
                      <a:solidFill>
                        <a:srgbClr val="D6DDDE"/>
                      </a:solidFill>
                      <a:prstDash val="solid"/>
                    </a:lnR>
                    <a:lnB w="6668">
                      <a:solidFill>
                        <a:srgbClr val="D6DDDE"/>
                      </a:solidFill>
                      <a:prstDash val="solid"/>
                    </a:lnB>
                    <a:solidFill>
                      <a:srgbClr val="EDF1F1"/>
                    </a:solidFill>
                  </a:tcPr>
                </a:tc>
              </a:tr>
              <a:tr h="571500">
                <a:tc>
                  <a:txBody>
                    <a:bodyPr/>
                    <a:lstStyle/>
                    <a:p>
                      <a:r>
                        <a:rPr sz="1350" b="0">
                          <a:solidFill>
                            <a:srgbClr val="183746"/>
                          </a:solidFill>
                        </a:rPr>
                        <a:t>Expected net principal losses</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(1.5%)</a:t>
                      </a:r>
                    </a:p>
                  </a:txBody>
                  <a:tcPr marL="91440" marR="91440" marT="45720" marB="45720">
                    <a:lnR w="6668">
                      <a:solidFill>
                        <a:srgbClr val="D6DDDE"/>
                      </a:solidFill>
                      <a:prstDash val="solid"/>
                    </a:lnR>
                    <a:lnB w="6668">
                      <a:solidFill>
                        <a:srgbClr val="D6DDDE"/>
                      </a:solidFill>
                      <a:prstDash val="solid"/>
                    </a:lnB>
                    <a:solidFill>
                      <a:srgbClr val="FFFFFF"/>
                    </a:solidFill>
                  </a:tcPr>
                </a:tc>
              </a:tr>
              <a:tr h="571500">
                <a:tc>
                  <a:txBody>
                    <a:bodyPr/>
                    <a:lstStyle/>
                    <a:p>
                      <a:r>
                        <a:rPr sz="1350" b="0">
                          <a:solidFill>
                            <a:srgbClr val="183746"/>
                          </a:solidFill>
                        </a:rPr>
                        <a:t>Expected net investor income</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8.5%</a:t>
                      </a:r>
                    </a:p>
                  </a:txBody>
                  <a:tcPr marL="91440" marR="91440" marT="45720" marB="45720">
                    <a:lnR w="6668">
                      <a:solidFill>
                        <a:srgbClr val="D6DDDE"/>
                      </a:solidFill>
                      <a:prstDash val="solid"/>
                    </a:lnR>
                    <a:lnB w="6668">
                      <a:solidFill>
                        <a:srgbClr val="D6DDDE"/>
                      </a:solidFill>
                      <a:prstDash val="solid"/>
                    </a:lnB>
                    <a:solidFill>
                      <a:srgbClr val="EDF1F1"/>
                    </a:solidFill>
                  </a:tcPr>
                </a:tc>
              </a:tr>
            </a:tbl>
          </a:graphicData>
        </a:graphic>
      </p:graphicFrame>
      <p:sp>
        <p:nvSpPr>
          <p:cNvPr id="5" name="">
            <a:extLst xmlns:a="http://schemas.openxmlformats.org/drawingml/2006/main">
              <a:ext uri="{FF2B5EF4-FFF2-40B4-BE49-F238E27FC236}">
                <a16:creationId xmlns:a16="http://schemas.microsoft.com/office/drawing/2014/main" id="{2FC6FB0B-06B1-45B3-A117-06B73FE9DBF5}"/>
              </a:ext>
            </a:extLst>
          </p:cNvPr>
          <p:cNvSpPr>
            <a:spLocks xmlns:a="http://schemas.openxmlformats.org/drawingml/2006/main" noGrp="1"/>
          </p:cNvSpPr>
          <p:nvPr/>
        </p:nvSpPr>
        <p:spPr>
          <a:xfrm xmlns:a="http://schemas.openxmlformats.org/drawingml/2006/main">
            <a:off x="7239000" y="1666875"/>
            <a:ext cx="4191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4500" b="1">
                <a:solidFill>
                  <a:srgbClr val="247D82"/>
                </a:solidFill>
              </a:defRPr>
            </a:defPPr>
            <a:lvl1pPr>
              <a:defRPr sz="4500" b="1">
                <a:solidFill>
                  <a:srgbClr val="247D82"/>
                </a:solidFill>
              </a:defRPr>
            </a:lvl1pPr>
            <a:lvl2pPr>
              <a:defRPr sz="4500" b="1">
                <a:solidFill>
                  <a:srgbClr val="247D82"/>
                </a:solidFill>
              </a:defRPr>
            </a:lvl2pPr>
            <a:lvl3pPr>
              <a:defRPr sz="4500" b="1">
                <a:solidFill>
                  <a:srgbClr val="247D82"/>
                </a:solidFill>
              </a:defRPr>
            </a:lvl3pPr>
            <a:lvl4pPr>
              <a:defRPr sz="4500" b="1">
                <a:solidFill>
                  <a:srgbClr val="247D82"/>
                </a:solidFill>
              </a:defRPr>
            </a:lvl4pPr>
            <a:lvl5pPr>
              <a:defRPr sz="4500" b="1">
                <a:solidFill>
                  <a:srgbClr val="247D82"/>
                </a:solidFill>
              </a:defRPr>
            </a:lvl5pPr>
            <a:lvl6pPr>
              <a:defRPr sz="4500" b="1">
                <a:solidFill>
                  <a:srgbClr val="247D82"/>
                </a:solidFill>
              </a:defRPr>
            </a:lvl6pPr>
            <a:lvl7pPr>
              <a:defRPr sz="4500" b="1">
                <a:solidFill>
                  <a:srgbClr val="247D82"/>
                </a:solidFill>
              </a:defRPr>
            </a:lvl7pPr>
            <a:lvl8pPr>
              <a:defRPr sz="4500" b="1">
                <a:solidFill>
                  <a:srgbClr val="247D82"/>
                </a:solidFill>
              </a:defRPr>
            </a:lvl8pPr>
            <a:lvl9pPr>
              <a:defRPr sz="4500" b="1">
                <a:solidFill>
                  <a:srgbClr val="247D82"/>
                </a:solidFill>
              </a:defRPr>
            </a:lvl9pPr>
          </a:lstStyle>
          <a:p xmlns:a="http://schemas.openxmlformats.org/drawingml/2006/main">
            <a:pPr>
              <a:defRPr sz="4500" b="1">
                <a:solidFill>
                  <a:srgbClr val="247D82"/>
                </a:solidFill>
              </a:defRPr>
            </a:pPr>
            <a:r>
              <a:rPr sz="4500" b="1">
                <a:solidFill>
                  <a:srgbClr val="247D82"/>
                </a:solidFill>
              </a:rPr>
              <a:t>$850</a:t>
            </a:r>
          </a:p>
        </p:txBody>
      </p:sp>
      <p:sp>
        <p:nvSpPr>
          <p:cNvPr id="6" name="">
            <a:extLst xmlns:a="http://schemas.openxmlformats.org/drawingml/2006/main">
              <a:ext uri="{FF2B5EF4-FFF2-40B4-BE49-F238E27FC236}">
                <a16:creationId xmlns:a16="http://schemas.microsoft.com/office/drawing/2014/main" id="{DFA566C6-7B6F-4BF3-B14F-CE08EE9F29F6}"/>
              </a:ext>
            </a:extLst>
          </p:cNvPr>
          <p:cNvSpPr>
            <a:spLocks xmlns:a="http://schemas.openxmlformats.org/drawingml/2006/main" noGrp="1"/>
          </p:cNvSpPr>
          <p:nvPr/>
        </p:nvSpPr>
        <p:spPr>
          <a:xfrm xmlns:a="http://schemas.openxmlformats.org/drawingml/2006/main">
            <a:off x="7239000" y="2686050"/>
            <a:ext cx="4191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183746"/>
                </a:solidFill>
              </a:defRPr>
            </a:defPPr>
            <a:lvl1pPr>
              <a:defRPr sz="2025" b="0">
                <a:solidFill>
                  <a:srgbClr val="183746"/>
                </a:solidFill>
              </a:defRPr>
            </a:lvl1pPr>
            <a:lvl2pPr>
              <a:defRPr sz="2025" b="0">
                <a:solidFill>
                  <a:srgbClr val="183746"/>
                </a:solidFill>
              </a:defRPr>
            </a:lvl2pPr>
            <a:lvl3pPr>
              <a:defRPr sz="2025" b="0">
                <a:solidFill>
                  <a:srgbClr val="183746"/>
                </a:solidFill>
              </a:defRPr>
            </a:lvl3pPr>
            <a:lvl4pPr>
              <a:defRPr sz="2025" b="0">
                <a:solidFill>
                  <a:srgbClr val="183746"/>
                </a:solidFill>
              </a:defRPr>
            </a:lvl4pPr>
            <a:lvl5pPr>
              <a:defRPr sz="2025" b="0">
                <a:solidFill>
                  <a:srgbClr val="183746"/>
                </a:solidFill>
              </a:defRPr>
            </a:lvl5pPr>
            <a:lvl6pPr>
              <a:defRPr sz="2025" b="0">
                <a:solidFill>
                  <a:srgbClr val="183746"/>
                </a:solidFill>
              </a:defRPr>
            </a:lvl6pPr>
            <a:lvl7pPr>
              <a:defRPr sz="2025" b="0">
                <a:solidFill>
                  <a:srgbClr val="183746"/>
                </a:solidFill>
              </a:defRPr>
            </a:lvl7pPr>
            <a:lvl8pPr>
              <a:defRPr sz="2025" b="0">
                <a:solidFill>
                  <a:srgbClr val="183746"/>
                </a:solidFill>
              </a:defRPr>
            </a:lvl8pPr>
            <a:lvl9pPr>
              <a:defRPr sz="2025" b="0">
                <a:solidFill>
                  <a:srgbClr val="183746"/>
                </a:solidFill>
              </a:defRPr>
            </a:lvl9pPr>
          </a:lstStyle>
          <a:p xmlns:a="http://schemas.openxmlformats.org/drawingml/2006/main">
            <a:pPr>
              <a:defRPr sz="2025" b="0">
                <a:solidFill>
                  <a:srgbClr val="183746"/>
                </a:solidFill>
              </a:defRPr>
            </a:pPr>
            <a:r>
              <a:rPr sz="2025" b="0">
                <a:solidFill>
                  <a:srgbClr val="183746"/>
                </a:solidFill>
              </a:rPr>
              <a:t>Modeled annual income per</a:t>
            </a:r>
          </a:p>
          <a:p xmlns:a="http://schemas.openxmlformats.org/drawingml/2006/main">
            <a:pPr>
              <a:defRPr sz="2025" b="0">
                <a:solidFill>
                  <a:srgbClr val="183746"/>
                </a:solidFill>
              </a:defRPr>
            </a:pPr>
            <a:r>
              <a:rPr sz="2025" b="0">
                <a:solidFill>
                  <a:srgbClr val="183746"/>
                </a:solidFill>
              </a:rPr>
              <a:t>$10,000 average invested</a:t>
            </a:r>
          </a:p>
        </p:txBody>
      </p:sp>
      <p:sp>
        <p:nvSpPr>
          <p:cNvPr id="7" name="">
            <a:extLst xmlns:a="http://schemas.openxmlformats.org/drawingml/2006/main">
              <a:ext uri="{FF2B5EF4-FFF2-40B4-BE49-F238E27FC236}">
                <a16:creationId xmlns:a16="http://schemas.microsoft.com/office/drawing/2014/main" id="{8217896B-37ED-4B39-8833-4397FD075FEF}"/>
              </a:ext>
            </a:extLst>
          </p:cNvPr>
          <p:cNvSpPr>
            <a:spLocks xmlns:a="http://schemas.openxmlformats.org/drawingml/2006/main" noGrp="1"/>
          </p:cNvSpPr>
          <p:nvPr/>
        </p:nvSpPr>
        <p:spPr>
          <a:xfrm xmlns:a="http://schemas.openxmlformats.org/drawingml/2006/main">
            <a:off x="571500" y="5133975"/>
            <a:ext cx="11049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1">
                <a:solidFill>
                  <a:srgbClr val="183746"/>
                </a:solidFill>
              </a:defRPr>
            </a:defPPr>
            <a:lvl1pPr>
              <a:defRPr sz="2250" b="1">
                <a:solidFill>
                  <a:srgbClr val="183746"/>
                </a:solidFill>
              </a:defRPr>
            </a:lvl1pPr>
            <a:lvl2pPr>
              <a:defRPr sz="2250" b="1">
                <a:solidFill>
                  <a:srgbClr val="183746"/>
                </a:solidFill>
              </a:defRPr>
            </a:lvl2pPr>
            <a:lvl3pPr>
              <a:defRPr sz="2250" b="1">
                <a:solidFill>
                  <a:srgbClr val="183746"/>
                </a:solidFill>
              </a:defRPr>
            </a:lvl3pPr>
            <a:lvl4pPr>
              <a:defRPr sz="2250" b="1">
                <a:solidFill>
                  <a:srgbClr val="183746"/>
                </a:solidFill>
              </a:defRPr>
            </a:lvl4pPr>
            <a:lvl5pPr>
              <a:defRPr sz="2250" b="1">
                <a:solidFill>
                  <a:srgbClr val="183746"/>
                </a:solidFill>
              </a:defRPr>
            </a:lvl5pPr>
            <a:lvl6pPr>
              <a:defRPr sz="2250" b="1">
                <a:solidFill>
                  <a:srgbClr val="183746"/>
                </a:solidFill>
              </a:defRPr>
            </a:lvl6pPr>
            <a:lvl7pPr>
              <a:defRPr sz="2250" b="1">
                <a:solidFill>
                  <a:srgbClr val="183746"/>
                </a:solidFill>
              </a:defRPr>
            </a:lvl7pPr>
            <a:lvl8pPr>
              <a:defRPr sz="2250" b="1">
                <a:solidFill>
                  <a:srgbClr val="183746"/>
                </a:solidFill>
              </a:defRPr>
            </a:lvl8pPr>
            <a:lvl9pPr>
              <a:defRPr sz="2250" b="1">
                <a:solidFill>
                  <a:srgbClr val="183746"/>
                </a:solidFill>
              </a:defRPr>
            </a:lvl9pPr>
          </a:lstStyle>
          <a:p xmlns:a="http://schemas.openxmlformats.org/drawingml/2006/main">
            <a:pPr>
              <a:defRPr sz="2250" b="1">
                <a:solidFill>
                  <a:srgbClr val="183746"/>
                </a:solidFill>
              </a:defRPr>
            </a:pPr>
            <a:r>
              <a:rPr sz="2250" b="1">
                <a:solidFill>
                  <a:srgbClr val="183746"/>
                </a:solidFill>
              </a:rPr>
              <a:t>Actual payments depend on collected project cash</a:t>
            </a:r>
          </a:p>
        </p:txBody>
      </p:sp>
      <p:sp>
        <p:nvSpPr>
          <p:cNvPr id="8" name="">
            <a:extLst xmlns:a="http://schemas.openxmlformats.org/drawingml/2006/main">
              <a:ext uri="{FF2B5EF4-FFF2-40B4-BE49-F238E27FC236}">
                <a16:creationId xmlns:a16="http://schemas.microsoft.com/office/drawing/2014/main" id="{AD22F4A6-22B8-4954-96A0-AE757108426A}"/>
              </a:ext>
            </a:extLst>
          </p:cNvPr>
          <p:cNvSpPr>
            <a:spLocks xmlns:a="http://schemas.openxmlformats.org/drawingml/2006/main" noGrp="1"/>
          </p:cNvSpPr>
          <p:nvPr/>
        </p:nvSpPr>
        <p:spPr>
          <a:xfrm xmlns:a="http://schemas.openxmlformats.org/drawingml/2006/main">
            <a:off x="571500" y="5962650"/>
            <a:ext cx="10953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3747C"/>
                </a:solidFill>
              </a:defRPr>
            </a:defPPr>
            <a:lvl1pPr>
              <a:defRPr sz="1050" b="0">
                <a:solidFill>
                  <a:srgbClr val="63747C"/>
                </a:solidFill>
              </a:defRPr>
            </a:lvl1pPr>
            <a:lvl2pPr>
              <a:defRPr sz="1050" b="0">
                <a:solidFill>
                  <a:srgbClr val="63747C"/>
                </a:solidFill>
              </a:defRPr>
            </a:lvl2pPr>
            <a:lvl3pPr>
              <a:defRPr sz="1050" b="0">
                <a:solidFill>
                  <a:srgbClr val="63747C"/>
                </a:solidFill>
              </a:defRPr>
            </a:lvl3pPr>
            <a:lvl4pPr>
              <a:defRPr sz="1050" b="0">
                <a:solidFill>
                  <a:srgbClr val="63747C"/>
                </a:solidFill>
              </a:defRPr>
            </a:lvl4pPr>
            <a:lvl5pPr>
              <a:defRPr sz="1050" b="0">
                <a:solidFill>
                  <a:srgbClr val="63747C"/>
                </a:solidFill>
              </a:defRPr>
            </a:lvl5pPr>
            <a:lvl6pPr>
              <a:defRPr sz="1050" b="0">
                <a:solidFill>
                  <a:srgbClr val="63747C"/>
                </a:solidFill>
              </a:defRPr>
            </a:lvl6pPr>
            <a:lvl7pPr>
              <a:defRPr sz="1050" b="0">
                <a:solidFill>
                  <a:srgbClr val="63747C"/>
                </a:solidFill>
              </a:defRPr>
            </a:lvl7pPr>
            <a:lvl8pPr>
              <a:defRPr sz="1050" b="0">
                <a:solidFill>
                  <a:srgbClr val="63747C"/>
                </a:solidFill>
              </a:defRPr>
            </a:lvl8pPr>
            <a:lvl9pPr>
              <a:defRPr sz="1050" b="0">
                <a:solidFill>
                  <a:srgbClr val="63747C"/>
                </a:solidFill>
              </a:defRPr>
            </a:lvl9pPr>
          </a:lstStyle>
          <a:p xmlns:a="http://schemas.openxmlformats.org/drawingml/2006/main">
            <a:pPr>
              <a:defRPr sz="1050" b="0">
                <a:solidFill>
                  <a:srgbClr val="63747C"/>
                </a:solidFill>
              </a:defRPr>
            </a:pPr>
            <a:r>
              <a:rPr sz="1050" b="0">
                <a:solidFill>
                  <a:srgbClr val="63747C"/>
                </a:solidFill>
              </a:rPr>
              <a:t>Illustration before personal taxes. Principal repayment is separate. Loss allowance is an estimate, not a funded guarantee.</a:t>
            </a:r>
          </a:p>
        </p:txBody>
      </p:sp>
    </p:spTree>
    <p:extLst>
      <p:ext uri="{BB962C8B-B14F-4D97-AF65-F5344CB8AC3E}">
        <p14:creationId xmlns:p14="http://schemas.microsoft.com/office/powerpoint/2010/main" val="2020241888"/>
      </p:ext>
    </p:extLst>
  </p:cSld>
</p:sld>
</file>

<file path=ppt/slides/slide10.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F09B029-0DC7-4048-89AD-06B48C23652B}"/>
              </a:ext>
            </a:extLst>
          </p:cNvPr>
          <p:cNvSpPr>
            <a:spLocks xmlns:a="http://schemas.openxmlformats.org/drawingml/2006/main" noGrp="1"/>
          </p:cNvSpPr>
          <p:nvPr/>
        </p:nvSpPr>
        <p:spPr>
          <a:xfrm xmlns:a="http://schemas.openxmlformats.org/drawingml/2006/main">
            <a:off x="571500" y="409575"/>
            <a:ext cx="11049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83746"/>
                </a:solidFill>
              </a:defRPr>
            </a:defPPr>
            <a:lvl1pPr>
              <a:defRPr sz="2550" b="1">
                <a:solidFill>
                  <a:srgbClr val="183746"/>
                </a:solidFill>
              </a:defRPr>
            </a:lvl1pPr>
            <a:lvl2pPr>
              <a:defRPr sz="2550" b="1">
                <a:solidFill>
                  <a:srgbClr val="183746"/>
                </a:solidFill>
              </a:defRPr>
            </a:lvl2pPr>
            <a:lvl3pPr>
              <a:defRPr sz="2550" b="1">
                <a:solidFill>
                  <a:srgbClr val="183746"/>
                </a:solidFill>
              </a:defRPr>
            </a:lvl3pPr>
            <a:lvl4pPr>
              <a:defRPr sz="2550" b="1">
                <a:solidFill>
                  <a:srgbClr val="183746"/>
                </a:solidFill>
              </a:defRPr>
            </a:lvl4pPr>
            <a:lvl5pPr>
              <a:defRPr sz="2550" b="1">
                <a:solidFill>
                  <a:srgbClr val="183746"/>
                </a:solidFill>
              </a:defRPr>
            </a:lvl5pPr>
            <a:lvl6pPr>
              <a:defRPr sz="2550" b="1">
                <a:solidFill>
                  <a:srgbClr val="183746"/>
                </a:solidFill>
              </a:defRPr>
            </a:lvl6pPr>
            <a:lvl7pPr>
              <a:defRPr sz="2550" b="1">
                <a:solidFill>
                  <a:srgbClr val="183746"/>
                </a:solidFill>
              </a:defRPr>
            </a:lvl7pPr>
            <a:lvl8pPr>
              <a:defRPr sz="2550" b="1">
                <a:solidFill>
                  <a:srgbClr val="183746"/>
                </a:solidFill>
              </a:defRPr>
            </a:lvl8pPr>
            <a:lvl9pPr>
              <a:defRPr sz="2550" b="1">
                <a:solidFill>
                  <a:srgbClr val="183746"/>
                </a:solidFill>
              </a:defRPr>
            </a:lvl9pPr>
          </a:lstStyle>
          <a:p xmlns:a="http://schemas.openxmlformats.org/drawingml/2006/main">
            <a:pPr>
              <a:defRPr sz="2550" b="1">
                <a:solidFill>
                  <a:srgbClr val="183746"/>
                </a:solidFill>
              </a:defRPr>
            </a:pPr>
            <a:r>
              <a:rPr sz="2550" b="1">
                <a:solidFill>
                  <a:srgbClr val="183746"/>
                </a:solidFill>
              </a:rPr>
              <a:t>B1C revenue grows with financing and servicing</a:t>
            </a:r>
          </a:p>
        </p:txBody>
      </p:sp>
      <p:sp>
        <p:nvSpPr>
          <p:cNvPr id="2" name="">
            <a:extLst xmlns:a="http://schemas.openxmlformats.org/drawingml/2006/main">
              <a:ext uri="{FF2B5EF4-FFF2-40B4-BE49-F238E27FC236}">
                <a16:creationId xmlns:a16="http://schemas.microsoft.com/office/drawing/2014/main" id="{4C24B474-1F25-436F-82AA-18A2842F2472}"/>
              </a:ext>
            </a:extLst>
          </p:cNvPr>
          <p:cNvSpPr>
            <a:spLocks xmlns:a="http://schemas.openxmlformats.org/drawingml/2006/main" noGrp="1"/>
          </p:cNvSpPr>
          <p:nvPr/>
        </p:nvSpPr>
        <p:spPr>
          <a:xfrm xmlns:a="http://schemas.openxmlformats.org/drawingml/2006/main">
            <a:off x="571500" y="6410325"/>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63747C"/>
                </a:solidFill>
              </a:defRPr>
            </a:defPPr>
            <a:lvl1pPr>
              <a:defRPr sz="900" b="0">
                <a:solidFill>
                  <a:srgbClr val="63747C"/>
                </a:solidFill>
              </a:defRPr>
            </a:lvl1pPr>
            <a:lvl2pPr>
              <a:defRPr sz="900" b="0">
                <a:solidFill>
                  <a:srgbClr val="63747C"/>
                </a:solidFill>
              </a:defRPr>
            </a:lvl2pPr>
            <a:lvl3pPr>
              <a:defRPr sz="900" b="0">
                <a:solidFill>
                  <a:srgbClr val="63747C"/>
                </a:solidFill>
              </a:defRPr>
            </a:lvl3pPr>
            <a:lvl4pPr>
              <a:defRPr sz="900" b="0">
                <a:solidFill>
                  <a:srgbClr val="63747C"/>
                </a:solidFill>
              </a:defRPr>
            </a:lvl4pPr>
            <a:lvl5pPr>
              <a:defRPr sz="900" b="0">
                <a:solidFill>
                  <a:srgbClr val="63747C"/>
                </a:solidFill>
              </a:defRPr>
            </a:lvl5pPr>
            <a:lvl6pPr>
              <a:defRPr sz="900" b="0">
                <a:solidFill>
                  <a:srgbClr val="63747C"/>
                </a:solidFill>
              </a:defRPr>
            </a:lvl6pPr>
            <a:lvl7pPr>
              <a:defRPr sz="900" b="0">
                <a:solidFill>
                  <a:srgbClr val="63747C"/>
                </a:solidFill>
              </a:defRPr>
            </a:lvl7pPr>
            <a:lvl8pPr>
              <a:defRPr sz="900" b="0">
                <a:solidFill>
                  <a:srgbClr val="63747C"/>
                </a:solidFill>
              </a:defRPr>
            </a:lvl8pPr>
            <a:lvl9pPr>
              <a:defRPr sz="900" b="0">
                <a:solidFill>
                  <a:srgbClr val="63747C"/>
                </a:solidFill>
              </a:defRPr>
            </a:lvl9pPr>
          </a:lstStyle>
          <a:p xmlns:a="http://schemas.openxmlformats.org/drawingml/2006/main">
            <a:pPr>
              <a:defRPr sz="900" b="0">
                <a:solidFill>
                  <a:srgbClr val="63747C"/>
                </a:solidFill>
              </a:defRPr>
            </a:pPr>
            <a:r>
              <a:rPr sz="900" b="0">
                <a:solidFill>
                  <a:srgbClr val="63747C"/>
                </a:solidFill>
              </a:rPr>
              <a:t>BANKERS FIRST CHOICE</a:t>
            </a:r>
          </a:p>
        </p:txBody>
      </p:sp>
      <p:sp>
        <p:nvSpPr>
          <p:cNvPr id="3" name="">
            <a:extLst xmlns:a="http://schemas.openxmlformats.org/drawingml/2006/main">
              <a:ext uri="{FF2B5EF4-FFF2-40B4-BE49-F238E27FC236}">
                <a16:creationId xmlns:a16="http://schemas.microsoft.com/office/drawing/2014/main" id="{59EF54F3-F398-49B5-A619-2F0D84FEF53A}"/>
              </a:ext>
            </a:extLst>
          </p:cNvPr>
          <p:cNvSpPr>
            <a:spLocks xmlns:a="http://schemas.openxmlformats.org/drawingml/2006/main" noGrp="1"/>
          </p:cNvSpPr>
          <p:nvPr/>
        </p:nvSpPr>
        <p:spPr>
          <a:xfrm xmlns:a="http://schemas.openxmlformats.org/drawingml/2006/main">
            <a:off x="11182350" y="638175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63747C"/>
                </a:solidFill>
              </a:defRPr>
            </a:defPPr>
            <a:lvl1pPr>
              <a:defRPr sz="975" b="0">
                <a:solidFill>
                  <a:srgbClr val="63747C"/>
                </a:solidFill>
              </a:defRPr>
            </a:lvl1pPr>
            <a:lvl2pPr>
              <a:defRPr sz="975" b="0">
                <a:solidFill>
                  <a:srgbClr val="63747C"/>
                </a:solidFill>
              </a:defRPr>
            </a:lvl2pPr>
            <a:lvl3pPr>
              <a:defRPr sz="975" b="0">
                <a:solidFill>
                  <a:srgbClr val="63747C"/>
                </a:solidFill>
              </a:defRPr>
            </a:lvl3pPr>
            <a:lvl4pPr>
              <a:defRPr sz="975" b="0">
                <a:solidFill>
                  <a:srgbClr val="63747C"/>
                </a:solidFill>
              </a:defRPr>
            </a:lvl4pPr>
            <a:lvl5pPr>
              <a:defRPr sz="975" b="0">
                <a:solidFill>
                  <a:srgbClr val="63747C"/>
                </a:solidFill>
              </a:defRPr>
            </a:lvl5pPr>
            <a:lvl6pPr>
              <a:defRPr sz="975" b="0">
                <a:solidFill>
                  <a:srgbClr val="63747C"/>
                </a:solidFill>
              </a:defRPr>
            </a:lvl6pPr>
            <a:lvl7pPr>
              <a:defRPr sz="975" b="0">
                <a:solidFill>
                  <a:srgbClr val="63747C"/>
                </a:solidFill>
              </a:defRPr>
            </a:lvl7pPr>
            <a:lvl8pPr>
              <a:defRPr sz="975" b="0">
                <a:solidFill>
                  <a:srgbClr val="63747C"/>
                </a:solidFill>
              </a:defRPr>
            </a:lvl8pPr>
            <a:lvl9pPr>
              <a:defRPr sz="975" b="0">
                <a:solidFill>
                  <a:srgbClr val="63747C"/>
                </a:solidFill>
              </a:defRPr>
            </a:lvl9pPr>
          </a:lstStyle>
          <a:p xmlns:a="http://schemas.openxmlformats.org/drawingml/2006/main">
            <a:pPr>
              <a:defRPr sz="975" b="0">
                <a:solidFill>
                  <a:srgbClr val="63747C"/>
                </a:solidFill>
              </a:defRPr>
            </a:pPr>
            <a:r>
              <a:rPr sz="975" b="0">
                <a:solidFill>
                  <a:srgbClr val="63747C"/>
                </a:solidFill>
              </a:rPr>
              <a:t>10</a:t>
            </a:r>
          </a:p>
        </p:txBody>
      </p:sp>
      <p:sp>
        <p:nvSpPr>
          <p:cNvPr id="4" name="">
            <a:extLst xmlns:a="http://schemas.openxmlformats.org/drawingml/2006/main">
              <a:ext uri="{FF2B5EF4-FFF2-40B4-BE49-F238E27FC236}">
                <a16:creationId xmlns:a16="http://schemas.microsoft.com/office/drawing/2014/main" id="{6004A503-CCAB-403A-BEEA-27D32A2B5979}"/>
              </a:ext>
            </a:extLst>
          </p:cNvPr>
          <p:cNvSpPr>
            <a:spLocks xmlns:a="http://schemas.openxmlformats.org/drawingml/2006/main" noGrp="1"/>
          </p:cNvSpPr>
          <p:nvPr/>
        </p:nvSpPr>
        <p:spPr>
          <a:xfrm xmlns:a="http://schemas.openxmlformats.org/drawingml/2006/main">
            <a:off x="571500" y="1562100"/>
            <a:ext cx="295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247D82"/>
                </a:solidFill>
              </a:defRPr>
            </a:defPPr>
            <a:lvl1pPr>
              <a:defRPr sz="3900" b="1">
                <a:solidFill>
                  <a:srgbClr val="247D82"/>
                </a:solidFill>
              </a:defRPr>
            </a:lvl1pPr>
            <a:lvl2pPr>
              <a:defRPr sz="3900" b="1">
                <a:solidFill>
                  <a:srgbClr val="247D82"/>
                </a:solidFill>
              </a:defRPr>
            </a:lvl2pPr>
            <a:lvl3pPr>
              <a:defRPr sz="3900" b="1">
                <a:solidFill>
                  <a:srgbClr val="247D82"/>
                </a:solidFill>
              </a:defRPr>
            </a:lvl3pPr>
            <a:lvl4pPr>
              <a:defRPr sz="3900" b="1">
                <a:solidFill>
                  <a:srgbClr val="247D82"/>
                </a:solidFill>
              </a:defRPr>
            </a:lvl4pPr>
            <a:lvl5pPr>
              <a:defRPr sz="3900" b="1">
                <a:solidFill>
                  <a:srgbClr val="247D82"/>
                </a:solidFill>
              </a:defRPr>
            </a:lvl5pPr>
            <a:lvl6pPr>
              <a:defRPr sz="3900" b="1">
                <a:solidFill>
                  <a:srgbClr val="247D82"/>
                </a:solidFill>
              </a:defRPr>
            </a:lvl6pPr>
            <a:lvl7pPr>
              <a:defRPr sz="3900" b="1">
                <a:solidFill>
                  <a:srgbClr val="247D82"/>
                </a:solidFill>
              </a:defRPr>
            </a:lvl7pPr>
            <a:lvl8pPr>
              <a:defRPr sz="3900" b="1">
                <a:solidFill>
                  <a:srgbClr val="247D82"/>
                </a:solidFill>
              </a:defRPr>
            </a:lvl8pPr>
            <a:lvl9pPr>
              <a:defRPr sz="3900" b="1">
                <a:solidFill>
                  <a:srgbClr val="247D82"/>
                </a:solidFill>
              </a:defRPr>
            </a:lvl9pPr>
          </a:lstStyle>
          <a:p xmlns:a="http://schemas.openxmlformats.org/drawingml/2006/main">
            <a:pPr>
              <a:defRPr sz="3900" b="1">
                <a:solidFill>
                  <a:srgbClr val="247D82"/>
                </a:solidFill>
              </a:defRPr>
            </a:pPr>
            <a:r>
              <a:rPr sz="3900" b="1">
                <a:solidFill>
                  <a:srgbClr val="247D82"/>
                </a:solidFill>
              </a:rPr>
              <a:t>2%</a:t>
            </a:r>
          </a:p>
        </p:txBody>
      </p:sp>
      <p:sp>
        <p:nvSpPr>
          <p:cNvPr id="5" name="">
            <a:extLst xmlns:a="http://schemas.openxmlformats.org/drawingml/2006/main">
              <a:ext uri="{FF2B5EF4-FFF2-40B4-BE49-F238E27FC236}">
                <a16:creationId xmlns:a16="http://schemas.microsoft.com/office/drawing/2014/main" id="{BDEACAB1-24AE-4504-AA91-F6B4DE6E10D0}"/>
              </a:ext>
            </a:extLst>
          </p:cNvPr>
          <p:cNvSpPr>
            <a:spLocks xmlns:a="http://schemas.openxmlformats.org/drawingml/2006/main" noGrp="1"/>
          </p:cNvSpPr>
          <p:nvPr/>
        </p:nvSpPr>
        <p:spPr>
          <a:xfrm xmlns:a="http://schemas.openxmlformats.org/drawingml/2006/main">
            <a:off x="571500" y="2390775"/>
            <a:ext cx="3143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183746"/>
                </a:solidFill>
              </a:defRPr>
            </a:defPPr>
            <a:lvl1pPr>
              <a:defRPr sz="2025" b="0">
                <a:solidFill>
                  <a:srgbClr val="183746"/>
                </a:solidFill>
              </a:defRPr>
            </a:lvl1pPr>
            <a:lvl2pPr>
              <a:defRPr sz="2025" b="0">
                <a:solidFill>
                  <a:srgbClr val="183746"/>
                </a:solidFill>
              </a:defRPr>
            </a:lvl2pPr>
            <a:lvl3pPr>
              <a:defRPr sz="2025" b="0">
                <a:solidFill>
                  <a:srgbClr val="183746"/>
                </a:solidFill>
              </a:defRPr>
            </a:lvl3pPr>
            <a:lvl4pPr>
              <a:defRPr sz="2025" b="0">
                <a:solidFill>
                  <a:srgbClr val="183746"/>
                </a:solidFill>
              </a:defRPr>
            </a:lvl4pPr>
            <a:lvl5pPr>
              <a:defRPr sz="2025" b="0">
                <a:solidFill>
                  <a:srgbClr val="183746"/>
                </a:solidFill>
              </a:defRPr>
            </a:lvl5pPr>
            <a:lvl6pPr>
              <a:defRPr sz="2025" b="0">
                <a:solidFill>
                  <a:srgbClr val="183746"/>
                </a:solidFill>
              </a:defRPr>
            </a:lvl6pPr>
            <a:lvl7pPr>
              <a:defRPr sz="2025" b="0">
                <a:solidFill>
                  <a:srgbClr val="183746"/>
                </a:solidFill>
              </a:defRPr>
            </a:lvl7pPr>
            <a:lvl8pPr>
              <a:defRPr sz="2025" b="0">
                <a:solidFill>
                  <a:srgbClr val="183746"/>
                </a:solidFill>
              </a:defRPr>
            </a:lvl8pPr>
            <a:lvl9pPr>
              <a:defRPr sz="2025" b="0">
                <a:solidFill>
                  <a:srgbClr val="183746"/>
                </a:solidFill>
              </a:defRPr>
            </a:lvl9pPr>
          </a:lstStyle>
          <a:p xmlns:a="http://schemas.openxmlformats.org/drawingml/2006/main">
            <a:pPr>
              <a:defRPr sz="2025" b="0">
                <a:solidFill>
                  <a:srgbClr val="183746"/>
                </a:solidFill>
              </a:defRPr>
            </a:pPr>
            <a:r>
              <a:rPr sz="2025" b="0">
                <a:solidFill>
                  <a:srgbClr val="183746"/>
                </a:solidFill>
              </a:rPr>
              <a:t>Origination fee</a:t>
            </a:r>
          </a:p>
          <a:p xmlns:a="http://schemas.openxmlformats.org/drawingml/2006/main">
            <a:pPr>
              <a:defRPr sz="2025" b="0">
                <a:solidFill>
                  <a:srgbClr val="183746"/>
                </a:solidFill>
              </a:defRPr>
            </a:pPr>
            <a:r>
              <a:rPr sz="2025" b="0">
                <a:solidFill>
                  <a:srgbClr val="183746"/>
                </a:solidFill>
              </a:rPr>
              <a:t>on new financing</a:t>
            </a:r>
          </a:p>
        </p:txBody>
      </p:sp>
      <p:sp>
        <p:nvSpPr>
          <p:cNvPr id="6" name="">
            <a:extLst xmlns:a="http://schemas.openxmlformats.org/drawingml/2006/main">
              <a:ext uri="{FF2B5EF4-FFF2-40B4-BE49-F238E27FC236}">
                <a16:creationId xmlns:a16="http://schemas.microsoft.com/office/drawing/2014/main" id="{1DD7562F-FAB2-434E-A22D-C7FD5AC1A495}"/>
              </a:ext>
            </a:extLst>
          </p:cNvPr>
          <p:cNvSpPr>
            <a:spLocks xmlns:a="http://schemas.openxmlformats.org/drawingml/2006/main" noGrp="1"/>
          </p:cNvSpPr>
          <p:nvPr/>
        </p:nvSpPr>
        <p:spPr>
          <a:xfrm xmlns:a="http://schemas.openxmlformats.org/drawingml/2006/main">
            <a:off x="571500" y="3705225"/>
            <a:ext cx="295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247D82"/>
                </a:solidFill>
              </a:defRPr>
            </a:defPPr>
            <a:lvl1pPr>
              <a:defRPr sz="3900" b="1">
                <a:solidFill>
                  <a:srgbClr val="247D82"/>
                </a:solidFill>
              </a:defRPr>
            </a:lvl1pPr>
            <a:lvl2pPr>
              <a:defRPr sz="3900" b="1">
                <a:solidFill>
                  <a:srgbClr val="247D82"/>
                </a:solidFill>
              </a:defRPr>
            </a:lvl2pPr>
            <a:lvl3pPr>
              <a:defRPr sz="3900" b="1">
                <a:solidFill>
                  <a:srgbClr val="247D82"/>
                </a:solidFill>
              </a:defRPr>
            </a:lvl3pPr>
            <a:lvl4pPr>
              <a:defRPr sz="3900" b="1">
                <a:solidFill>
                  <a:srgbClr val="247D82"/>
                </a:solidFill>
              </a:defRPr>
            </a:lvl4pPr>
            <a:lvl5pPr>
              <a:defRPr sz="3900" b="1">
                <a:solidFill>
                  <a:srgbClr val="247D82"/>
                </a:solidFill>
              </a:defRPr>
            </a:lvl5pPr>
            <a:lvl6pPr>
              <a:defRPr sz="3900" b="1">
                <a:solidFill>
                  <a:srgbClr val="247D82"/>
                </a:solidFill>
              </a:defRPr>
            </a:lvl6pPr>
            <a:lvl7pPr>
              <a:defRPr sz="3900" b="1">
                <a:solidFill>
                  <a:srgbClr val="247D82"/>
                </a:solidFill>
              </a:defRPr>
            </a:lvl7pPr>
            <a:lvl8pPr>
              <a:defRPr sz="3900" b="1">
                <a:solidFill>
                  <a:srgbClr val="247D82"/>
                </a:solidFill>
              </a:defRPr>
            </a:lvl8pPr>
            <a:lvl9pPr>
              <a:defRPr sz="3900" b="1">
                <a:solidFill>
                  <a:srgbClr val="247D82"/>
                </a:solidFill>
              </a:defRPr>
            </a:lvl9pPr>
          </a:lstStyle>
          <a:p xmlns:a="http://schemas.openxmlformats.org/drawingml/2006/main">
            <a:pPr>
              <a:defRPr sz="3900" b="1">
                <a:solidFill>
                  <a:srgbClr val="247D82"/>
                </a:solidFill>
              </a:defRPr>
            </a:pPr>
            <a:r>
              <a:rPr sz="3900" b="1">
                <a:solidFill>
                  <a:srgbClr val="247D82"/>
                </a:solidFill>
              </a:rPr>
              <a:t>2%</a:t>
            </a:r>
          </a:p>
        </p:txBody>
      </p:sp>
      <p:sp>
        <p:nvSpPr>
          <p:cNvPr id="7" name="">
            <a:extLst xmlns:a="http://schemas.openxmlformats.org/drawingml/2006/main">
              <a:ext uri="{FF2B5EF4-FFF2-40B4-BE49-F238E27FC236}">
                <a16:creationId xmlns:a16="http://schemas.microsoft.com/office/drawing/2014/main" id="{1C486DCB-EE77-49B8-8929-4CEDF4AC0CF7}"/>
              </a:ext>
            </a:extLst>
          </p:cNvPr>
          <p:cNvSpPr>
            <a:spLocks xmlns:a="http://schemas.openxmlformats.org/drawingml/2006/main" noGrp="1"/>
          </p:cNvSpPr>
          <p:nvPr/>
        </p:nvSpPr>
        <p:spPr>
          <a:xfrm xmlns:a="http://schemas.openxmlformats.org/drawingml/2006/main">
            <a:off x="571500" y="4543425"/>
            <a:ext cx="3810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183746"/>
                </a:solidFill>
              </a:defRPr>
            </a:defPPr>
            <a:lvl1pPr>
              <a:defRPr sz="2025" b="0">
                <a:solidFill>
                  <a:srgbClr val="183746"/>
                </a:solidFill>
              </a:defRPr>
            </a:lvl1pPr>
            <a:lvl2pPr>
              <a:defRPr sz="2025" b="0">
                <a:solidFill>
                  <a:srgbClr val="183746"/>
                </a:solidFill>
              </a:defRPr>
            </a:lvl2pPr>
            <a:lvl3pPr>
              <a:defRPr sz="2025" b="0">
                <a:solidFill>
                  <a:srgbClr val="183746"/>
                </a:solidFill>
              </a:defRPr>
            </a:lvl3pPr>
            <a:lvl4pPr>
              <a:defRPr sz="2025" b="0">
                <a:solidFill>
                  <a:srgbClr val="183746"/>
                </a:solidFill>
              </a:defRPr>
            </a:lvl4pPr>
            <a:lvl5pPr>
              <a:defRPr sz="2025" b="0">
                <a:solidFill>
                  <a:srgbClr val="183746"/>
                </a:solidFill>
              </a:defRPr>
            </a:lvl5pPr>
            <a:lvl6pPr>
              <a:defRPr sz="2025" b="0">
                <a:solidFill>
                  <a:srgbClr val="183746"/>
                </a:solidFill>
              </a:defRPr>
            </a:lvl6pPr>
            <a:lvl7pPr>
              <a:defRPr sz="2025" b="0">
                <a:solidFill>
                  <a:srgbClr val="183746"/>
                </a:solidFill>
              </a:defRPr>
            </a:lvl7pPr>
            <a:lvl8pPr>
              <a:defRPr sz="2025" b="0">
                <a:solidFill>
                  <a:srgbClr val="183746"/>
                </a:solidFill>
              </a:defRPr>
            </a:lvl8pPr>
            <a:lvl9pPr>
              <a:defRPr sz="2025" b="0">
                <a:solidFill>
                  <a:srgbClr val="183746"/>
                </a:solidFill>
              </a:defRPr>
            </a:lvl9pPr>
          </a:lstStyle>
          <a:p xmlns:a="http://schemas.openxmlformats.org/drawingml/2006/main">
            <a:pPr>
              <a:defRPr sz="2025" b="0">
                <a:solidFill>
                  <a:srgbClr val="183746"/>
                </a:solidFill>
              </a:defRPr>
            </a:pPr>
            <a:r>
              <a:rPr sz="2025" b="0">
                <a:solidFill>
                  <a:srgbClr val="183746"/>
                </a:solidFill>
              </a:rPr>
              <a:t>Annual servicing fee</a:t>
            </a:r>
          </a:p>
          <a:p xmlns:a="http://schemas.openxmlformats.org/drawingml/2006/main">
            <a:pPr>
              <a:defRPr sz="2025" b="0">
                <a:solidFill>
                  <a:srgbClr val="183746"/>
                </a:solidFill>
              </a:defRPr>
            </a:pPr>
            <a:r>
              <a:rPr sz="2025" b="0">
                <a:solidFill>
                  <a:srgbClr val="183746"/>
                </a:solidFill>
              </a:rPr>
              <a:t>on outstanding principal</a:t>
            </a:r>
          </a:p>
        </p:txBody>
      </p:sp>
      <p:sp>
        <p:nvSpPr>
          <p:cNvPr id="8" name="">
            <a:extLst xmlns:a="http://schemas.openxmlformats.org/drawingml/2006/main">
              <a:ext uri="{FF2B5EF4-FFF2-40B4-BE49-F238E27FC236}">
                <a16:creationId xmlns:a16="http://schemas.microsoft.com/office/drawing/2014/main" id="{60ACCDB8-ABBA-4125-A389-98CE810D80C6}"/>
              </a:ext>
            </a:extLst>
          </p:cNvPr>
          <p:cNvSpPr>
            <a:spLocks xmlns:a="http://schemas.openxmlformats.org/drawingml/2006/main" noGrp="1"/>
          </p:cNvSpPr>
          <p:nvPr/>
        </p:nvSpPr>
        <p:spPr>
          <a:xfrm xmlns:a="http://schemas.openxmlformats.org/drawingml/2006/main">
            <a:off x="4810125" y="1238250"/>
            <a:ext cx="676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3747C"/>
                </a:solidFill>
              </a:defRPr>
            </a:defPPr>
            <a:lvl1pPr>
              <a:defRPr sz="1350" b="0">
                <a:solidFill>
                  <a:srgbClr val="63747C"/>
                </a:solidFill>
              </a:defRPr>
            </a:lvl1pPr>
            <a:lvl2pPr>
              <a:defRPr sz="1350" b="0">
                <a:solidFill>
                  <a:srgbClr val="63747C"/>
                </a:solidFill>
              </a:defRPr>
            </a:lvl2pPr>
            <a:lvl3pPr>
              <a:defRPr sz="1350" b="0">
                <a:solidFill>
                  <a:srgbClr val="63747C"/>
                </a:solidFill>
              </a:defRPr>
            </a:lvl3pPr>
            <a:lvl4pPr>
              <a:defRPr sz="1350" b="0">
                <a:solidFill>
                  <a:srgbClr val="63747C"/>
                </a:solidFill>
              </a:defRPr>
            </a:lvl4pPr>
            <a:lvl5pPr>
              <a:defRPr sz="1350" b="0">
                <a:solidFill>
                  <a:srgbClr val="63747C"/>
                </a:solidFill>
              </a:defRPr>
            </a:lvl5pPr>
            <a:lvl6pPr>
              <a:defRPr sz="1350" b="0">
                <a:solidFill>
                  <a:srgbClr val="63747C"/>
                </a:solidFill>
              </a:defRPr>
            </a:lvl6pPr>
            <a:lvl7pPr>
              <a:defRPr sz="1350" b="0">
                <a:solidFill>
                  <a:srgbClr val="63747C"/>
                </a:solidFill>
              </a:defRPr>
            </a:lvl7pPr>
            <a:lvl8pPr>
              <a:defRPr sz="1350" b="0">
                <a:solidFill>
                  <a:srgbClr val="63747C"/>
                </a:solidFill>
              </a:defRPr>
            </a:lvl8pPr>
            <a:lvl9pPr>
              <a:defRPr sz="1350" b="0">
                <a:solidFill>
                  <a:srgbClr val="63747C"/>
                </a:solidFill>
              </a:defRPr>
            </a:lvl9pPr>
          </a:lstStyle>
          <a:p xmlns:a="http://schemas.openxmlformats.org/drawingml/2006/main">
            <a:pPr>
              <a:defRPr sz="1350" b="0">
                <a:solidFill>
                  <a:srgbClr val="63747C"/>
                </a:solidFill>
              </a:defRPr>
            </a:pPr>
            <a:r>
              <a:rPr sz="1350" b="0">
                <a:solidFill>
                  <a:srgbClr val="63747C"/>
                </a:solidFill>
              </a:rPr>
              <a:t>2029 revenue in US$ thousands</a:t>
            </a:r>
          </a:p>
        </p:txBody>
      </p:sp>
      <p:graphicFrame>
        <p:nvGraphicFramePr>
          <p:cNvPr id="9" name="Chart">
            <a:extLst xmlns:a="http://schemas.openxmlformats.org/drawingml/2006/main">
              <a:ext uri="{FF2B5EF4-FFF2-40B4-BE49-F238E27FC236}">
                <a16:creationId xmlns:a16="http://schemas.microsoft.com/office/drawing/2014/main" id="{BB77C752-85BF-4ABF-9D3C-71CB5BC1819B}"/>
              </a:ext>
            </a:extLst>
          </p:cNvPr>
          <p:cNvGraphicFramePr/>
          <p:nvPr/>
        </p:nvGraphicFramePr>
        <p:xfrm>
          <a:off xmlns:a="http://schemas.openxmlformats.org/drawingml/2006/main" x="4810125" y="1524000"/>
          <a:ext xmlns:a="http://schemas.openxmlformats.org/drawingml/2006/main" cx="6762750" cy="3857625"/>
        </p:xfrm>
        <a:graphic xmlns:a="http://schemas.openxmlformats.org/drawingml/2006/main">
          <a:graphicData uri="http://schemas.openxmlformats.org/drawingml/2006/chart">
            <c:chart xmlns:r="http://schemas.openxmlformats.org/officeDocument/2006/relationships" xmlns:c="http://schemas.openxmlformats.org/drawingml/2006/chart" r:id="R48484c8939cc43bd"/>
          </a:graphicData>
        </a:graphic>
      </p:graphicFrame>
      <p:sp>
        <p:nvSpPr>
          <p:cNvPr id="10" name="">
            <a:extLst xmlns:a="http://schemas.openxmlformats.org/drawingml/2006/main">
              <a:ext uri="{FF2B5EF4-FFF2-40B4-BE49-F238E27FC236}">
                <a16:creationId xmlns:a16="http://schemas.microsoft.com/office/drawing/2014/main" id="{7A939A1D-E063-4AC7-887A-45F4B7C27CFF}"/>
              </a:ext>
            </a:extLst>
          </p:cNvPr>
          <p:cNvSpPr>
            <a:spLocks xmlns:a="http://schemas.openxmlformats.org/drawingml/2006/main" noGrp="1"/>
          </p:cNvSpPr>
          <p:nvPr/>
        </p:nvSpPr>
        <p:spPr>
          <a:xfrm xmlns:a="http://schemas.openxmlformats.org/drawingml/2006/main">
            <a:off x="571500" y="5962650"/>
            <a:ext cx="10953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3747C"/>
                </a:solidFill>
              </a:defRPr>
            </a:defPPr>
            <a:lvl1pPr>
              <a:defRPr sz="1050" b="0">
                <a:solidFill>
                  <a:srgbClr val="63747C"/>
                </a:solidFill>
              </a:defRPr>
            </a:lvl1pPr>
            <a:lvl2pPr>
              <a:defRPr sz="1050" b="0">
                <a:solidFill>
                  <a:srgbClr val="63747C"/>
                </a:solidFill>
              </a:defRPr>
            </a:lvl2pPr>
            <a:lvl3pPr>
              <a:defRPr sz="1050" b="0">
                <a:solidFill>
                  <a:srgbClr val="63747C"/>
                </a:solidFill>
              </a:defRPr>
            </a:lvl3pPr>
            <a:lvl4pPr>
              <a:defRPr sz="1050" b="0">
                <a:solidFill>
                  <a:srgbClr val="63747C"/>
                </a:solidFill>
              </a:defRPr>
            </a:lvl4pPr>
            <a:lvl5pPr>
              <a:defRPr sz="1050" b="0">
                <a:solidFill>
                  <a:srgbClr val="63747C"/>
                </a:solidFill>
              </a:defRPr>
            </a:lvl5pPr>
            <a:lvl6pPr>
              <a:defRPr sz="1050" b="0">
                <a:solidFill>
                  <a:srgbClr val="63747C"/>
                </a:solidFill>
              </a:defRPr>
            </a:lvl6pPr>
            <a:lvl7pPr>
              <a:defRPr sz="1050" b="0">
                <a:solidFill>
                  <a:srgbClr val="63747C"/>
                </a:solidFill>
              </a:defRPr>
            </a:lvl7pPr>
            <a:lvl8pPr>
              <a:defRPr sz="1050" b="0">
                <a:solidFill>
                  <a:srgbClr val="63747C"/>
                </a:solidFill>
              </a:defRPr>
            </a:lvl8pPr>
            <a:lvl9pPr>
              <a:defRPr sz="1050" b="0">
                <a:solidFill>
                  <a:srgbClr val="63747C"/>
                </a:solidFill>
              </a:defRPr>
            </a:lvl9pPr>
          </a:lstStyle>
          <a:p xmlns:a="http://schemas.openxmlformats.org/drawingml/2006/main">
            <a:pPr>
              <a:defRPr sz="1050" b="0">
                <a:solidFill>
                  <a:srgbClr val="63747C"/>
                </a:solidFill>
              </a:defRPr>
            </a:pPr>
            <a:r>
              <a:rPr sz="1050" b="0">
                <a:solidFill>
                  <a:srgbClr val="63747C"/>
                </a:solidFill>
              </a:rPr>
              <a:t>2029 base-case revenue: $1.08 million. Project principal and project interest stay outside company revenue.</a:t>
            </a:r>
          </a:p>
        </p:txBody>
      </p:sp>
    </p:spTree>
    <p:extLst>
      <p:ext uri="{BB962C8B-B14F-4D97-AF65-F5344CB8AC3E}">
        <p14:creationId xmlns:p14="http://schemas.microsoft.com/office/powerpoint/2010/main" val="504137743"/>
      </p:ext>
    </p:extLst>
  </p:cSld>
</p:sld>
</file>

<file path=ppt/slides/slide11.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EADECDD-3DC4-4ECB-8E03-3945BAC9A581}"/>
              </a:ext>
            </a:extLst>
          </p:cNvPr>
          <p:cNvSpPr>
            <a:spLocks xmlns:a="http://schemas.openxmlformats.org/drawingml/2006/main" noGrp="1"/>
          </p:cNvSpPr>
          <p:nvPr/>
        </p:nvSpPr>
        <p:spPr>
          <a:xfrm xmlns:a="http://schemas.openxmlformats.org/drawingml/2006/main">
            <a:off x="571500" y="409575"/>
            <a:ext cx="11049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83746"/>
                </a:solidFill>
              </a:defRPr>
            </a:defPPr>
            <a:lvl1pPr>
              <a:defRPr sz="2550" b="1">
                <a:solidFill>
                  <a:srgbClr val="183746"/>
                </a:solidFill>
              </a:defRPr>
            </a:lvl1pPr>
            <a:lvl2pPr>
              <a:defRPr sz="2550" b="1">
                <a:solidFill>
                  <a:srgbClr val="183746"/>
                </a:solidFill>
              </a:defRPr>
            </a:lvl2pPr>
            <a:lvl3pPr>
              <a:defRPr sz="2550" b="1">
                <a:solidFill>
                  <a:srgbClr val="183746"/>
                </a:solidFill>
              </a:defRPr>
            </a:lvl3pPr>
            <a:lvl4pPr>
              <a:defRPr sz="2550" b="1">
                <a:solidFill>
                  <a:srgbClr val="183746"/>
                </a:solidFill>
              </a:defRPr>
            </a:lvl4pPr>
            <a:lvl5pPr>
              <a:defRPr sz="2550" b="1">
                <a:solidFill>
                  <a:srgbClr val="183746"/>
                </a:solidFill>
              </a:defRPr>
            </a:lvl5pPr>
            <a:lvl6pPr>
              <a:defRPr sz="2550" b="1">
                <a:solidFill>
                  <a:srgbClr val="183746"/>
                </a:solidFill>
              </a:defRPr>
            </a:lvl6pPr>
            <a:lvl7pPr>
              <a:defRPr sz="2550" b="1">
                <a:solidFill>
                  <a:srgbClr val="183746"/>
                </a:solidFill>
              </a:defRPr>
            </a:lvl7pPr>
            <a:lvl8pPr>
              <a:defRPr sz="2550" b="1">
                <a:solidFill>
                  <a:srgbClr val="183746"/>
                </a:solidFill>
              </a:defRPr>
            </a:lvl8pPr>
            <a:lvl9pPr>
              <a:defRPr sz="2550" b="1">
                <a:solidFill>
                  <a:srgbClr val="183746"/>
                </a:solidFill>
              </a:defRPr>
            </a:lvl9pPr>
          </a:lstStyle>
          <a:p xmlns:a="http://schemas.openxmlformats.org/drawingml/2006/main">
            <a:pPr>
              <a:defRPr sz="2550" b="1">
                <a:solidFill>
                  <a:srgbClr val="183746"/>
                </a:solidFill>
              </a:defRPr>
            </a:pPr>
            <a:r>
              <a:rPr sz="2550" b="1">
                <a:solidFill>
                  <a:srgbClr val="183746"/>
                </a:solidFill>
              </a:rPr>
              <a:t>Comparable financing costs</a:t>
            </a:r>
          </a:p>
        </p:txBody>
      </p:sp>
      <p:sp>
        <p:nvSpPr>
          <p:cNvPr id="2" name="">
            <a:extLst xmlns:a="http://schemas.openxmlformats.org/drawingml/2006/main">
              <a:ext uri="{FF2B5EF4-FFF2-40B4-BE49-F238E27FC236}">
                <a16:creationId xmlns:a16="http://schemas.microsoft.com/office/drawing/2014/main" id="{7198F0CD-32CC-4DC8-874A-BCCDB5BFB4C4}"/>
              </a:ext>
            </a:extLst>
          </p:cNvPr>
          <p:cNvSpPr>
            <a:spLocks xmlns:a="http://schemas.openxmlformats.org/drawingml/2006/main" noGrp="1"/>
          </p:cNvSpPr>
          <p:nvPr/>
        </p:nvSpPr>
        <p:spPr>
          <a:xfrm xmlns:a="http://schemas.openxmlformats.org/drawingml/2006/main">
            <a:off x="571500" y="6410325"/>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63747C"/>
                </a:solidFill>
              </a:defRPr>
            </a:defPPr>
            <a:lvl1pPr>
              <a:defRPr sz="900" b="0">
                <a:solidFill>
                  <a:srgbClr val="63747C"/>
                </a:solidFill>
              </a:defRPr>
            </a:lvl1pPr>
            <a:lvl2pPr>
              <a:defRPr sz="900" b="0">
                <a:solidFill>
                  <a:srgbClr val="63747C"/>
                </a:solidFill>
              </a:defRPr>
            </a:lvl2pPr>
            <a:lvl3pPr>
              <a:defRPr sz="900" b="0">
                <a:solidFill>
                  <a:srgbClr val="63747C"/>
                </a:solidFill>
              </a:defRPr>
            </a:lvl3pPr>
            <a:lvl4pPr>
              <a:defRPr sz="900" b="0">
                <a:solidFill>
                  <a:srgbClr val="63747C"/>
                </a:solidFill>
              </a:defRPr>
            </a:lvl4pPr>
            <a:lvl5pPr>
              <a:defRPr sz="900" b="0">
                <a:solidFill>
                  <a:srgbClr val="63747C"/>
                </a:solidFill>
              </a:defRPr>
            </a:lvl5pPr>
            <a:lvl6pPr>
              <a:defRPr sz="900" b="0">
                <a:solidFill>
                  <a:srgbClr val="63747C"/>
                </a:solidFill>
              </a:defRPr>
            </a:lvl6pPr>
            <a:lvl7pPr>
              <a:defRPr sz="900" b="0">
                <a:solidFill>
                  <a:srgbClr val="63747C"/>
                </a:solidFill>
              </a:defRPr>
            </a:lvl7pPr>
            <a:lvl8pPr>
              <a:defRPr sz="900" b="0">
                <a:solidFill>
                  <a:srgbClr val="63747C"/>
                </a:solidFill>
              </a:defRPr>
            </a:lvl8pPr>
            <a:lvl9pPr>
              <a:defRPr sz="900" b="0">
                <a:solidFill>
                  <a:srgbClr val="63747C"/>
                </a:solidFill>
              </a:defRPr>
            </a:lvl9pPr>
          </a:lstStyle>
          <a:p xmlns:a="http://schemas.openxmlformats.org/drawingml/2006/main">
            <a:pPr>
              <a:defRPr sz="900" b="0">
                <a:solidFill>
                  <a:srgbClr val="63747C"/>
                </a:solidFill>
              </a:defRPr>
            </a:pPr>
            <a:r>
              <a:rPr sz="900" b="0">
                <a:solidFill>
                  <a:srgbClr val="63747C"/>
                </a:solidFill>
              </a:rPr>
              <a:t>BANKERS FIRST CHOICE</a:t>
            </a:r>
          </a:p>
        </p:txBody>
      </p:sp>
      <p:sp>
        <p:nvSpPr>
          <p:cNvPr id="3" name="">
            <a:extLst xmlns:a="http://schemas.openxmlformats.org/drawingml/2006/main">
              <a:ext uri="{FF2B5EF4-FFF2-40B4-BE49-F238E27FC236}">
                <a16:creationId xmlns:a16="http://schemas.microsoft.com/office/drawing/2014/main" id="{A85948BA-7058-4520-8C4E-0EC33E9DC7CF}"/>
              </a:ext>
            </a:extLst>
          </p:cNvPr>
          <p:cNvSpPr>
            <a:spLocks xmlns:a="http://schemas.openxmlformats.org/drawingml/2006/main" noGrp="1"/>
          </p:cNvSpPr>
          <p:nvPr/>
        </p:nvSpPr>
        <p:spPr>
          <a:xfrm xmlns:a="http://schemas.openxmlformats.org/drawingml/2006/main">
            <a:off x="11182350" y="638175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63747C"/>
                </a:solidFill>
              </a:defRPr>
            </a:defPPr>
            <a:lvl1pPr>
              <a:defRPr sz="975" b="0">
                <a:solidFill>
                  <a:srgbClr val="63747C"/>
                </a:solidFill>
              </a:defRPr>
            </a:lvl1pPr>
            <a:lvl2pPr>
              <a:defRPr sz="975" b="0">
                <a:solidFill>
                  <a:srgbClr val="63747C"/>
                </a:solidFill>
              </a:defRPr>
            </a:lvl2pPr>
            <a:lvl3pPr>
              <a:defRPr sz="975" b="0">
                <a:solidFill>
                  <a:srgbClr val="63747C"/>
                </a:solidFill>
              </a:defRPr>
            </a:lvl3pPr>
            <a:lvl4pPr>
              <a:defRPr sz="975" b="0">
                <a:solidFill>
                  <a:srgbClr val="63747C"/>
                </a:solidFill>
              </a:defRPr>
            </a:lvl4pPr>
            <a:lvl5pPr>
              <a:defRPr sz="975" b="0">
                <a:solidFill>
                  <a:srgbClr val="63747C"/>
                </a:solidFill>
              </a:defRPr>
            </a:lvl5pPr>
            <a:lvl6pPr>
              <a:defRPr sz="975" b="0">
                <a:solidFill>
                  <a:srgbClr val="63747C"/>
                </a:solidFill>
              </a:defRPr>
            </a:lvl6pPr>
            <a:lvl7pPr>
              <a:defRPr sz="975" b="0">
                <a:solidFill>
                  <a:srgbClr val="63747C"/>
                </a:solidFill>
              </a:defRPr>
            </a:lvl7pPr>
            <a:lvl8pPr>
              <a:defRPr sz="975" b="0">
                <a:solidFill>
                  <a:srgbClr val="63747C"/>
                </a:solidFill>
              </a:defRPr>
            </a:lvl8pPr>
            <a:lvl9pPr>
              <a:defRPr sz="975" b="0">
                <a:solidFill>
                  <a:srgbClr val="63747C"/>
                </a:solidFill>
              </a:defRPr>
            </a:lvl9pPr>
          </a:lstStyle>
          <a:p xmlns:a="http://schemas.openxmlformats.org/drawingml/2006/main">
            <a:pPr>
              <a:defRPr sz="975" b="0">
                <a:solidFill>
                  <a:srgbClr val="63747C"/>
                </a:solidFill>
              </a:defRPr>
            </a:pPr>
            <a:r>
              <a:rPr sz="975" b="0">
                <a:solidFill>
                  <a:srgbClr val="63747C"/>
                </a:solidFill>
              </a:rPr>
              <a:t>11</a:t>
            </a:r>
          </a:p>
        </p:txBody>
      </p:sp>
      <p:graphicFrame>
        <p:nvGraphicFramePr>
          <p:cNvPr id="4" name="">
            <a:extLst xmlns:a="http://schemas.openxmlformats.org/drawingml/2006/main">
              <a:ext uri="{FF2B5EF4-FFF2-40B4-BE49-F238E27FC236}">
                <a16:creationId xmlns:a16="http://schemas.microsoft.com/office/drawing/2014/main" id="{C51FB73E-B8E5-452A-B911-91A71571C589}"/>
              </a:ext>
            </a:extLst>
          </p:cNvPr>
          <p:cNvGraphicFramePr/>
          <p:nvPr/>
        </p:nvGraphicFramePr>
        <p:xfrm>
          <a:off xmlns:a="http://schemas.openxmlformats.org/drawingml/2006/main" x="571500" y="1619250"/>
          <a:ext xmlns:a="http://schemas.openxmlformats.org/drawingml/2006/main" cx="11049000" cy="2714625"/>
        </p:xfrm>
        <a:graphic xmlns:a="http://schemas.openxmlformats.org/drawingml/2006/main">
          <a:graphicData uri="http://schemas.openxmlformats.org/drawingml/2006/table">
            <a:tbl>
              <a:tblPr/>
              <a:tblGrid>
                <a:gridCol w="2762250"/>
                <a:gridCol w="4095750"/>
                <a:gridCol w="4191000"/>
              </a:tblGrid>
              <a:tr h="542925">
                <a:tc>
                  <a:txBody>
                    <a:bodyPr/>
                    <a:lstStyle/>
                    <a:p>
                      <a:r>
                        <a:rPr sz="1350" b="1">
                          <a:solidFill>
                            <a:srgbClr val="FFFFFF"/>
                          </a:solidFill>
                        </a:rPr>
                        <a:t>Financing option</a:t>
                      </a:r>
                    </a:p>
                  </a:txBody>
                  <a:tcPr marL="91440" marR="91440" marT="45720" marB="45720">
                    <a:lnL w="6668">
                      <a:solidFill>
                        <a:srgbClr val="D6DDDE"/>
                      </a:solidFill>
                      <a:prstDash val="solid"/>
                    </a:lnL>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c>
                  <a:txBody>
                    <a:bodyPr/>
                    <a:lstStyle/>
                    <a:p>
                      <a:r>
                        <a:rPr sz="1350" b="1">
                          <a:solidFill>
                            <a:srgbClr val="FFFFFF"/>
                          </a:solidFill>
                        </a:rPr>
                        <a:t>Published or proposed terms</a:t>
                      </a:r>
                    </a:p>
                  </a:txBody>
                  <a:tcPr marL="91440" marR="91440" marT="45720" marB="45720">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c>
                  <a:txBody>
                    <a:bodyPr/>
                    <a:lstStyle/>
                    <a:p>
                      <a:r>
                        <a:rPr sz="1350" b="1">
                          <a:solidFill>
                            <a:srgbClr val="FFFFFF"/>
                          </a:solidFill>
                        </a:rPr>
                        <a:t>Interpretation</a:t>
                      </a:r>
                    </a:p>
                  </a:txBody>
                  <a:tcPr marL="91440" marR="91440" marT="45720" marB="45720">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r>
              <a:tr h="542925">
                <a:tc>
                  <a:txBody>
                    <a:bodyPr/>
                    <a:lstStyle/>
                    <a:p>
                      <a:r>
                        <a:rPr sz="1350" b="0">
                          <a:solidFill>
                            <a:srgbClr val="183746"/>
                          </a:solidFill>
                        </a:rPr>
                        <a:t>SBA 7(a) variable</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Base +3.0% to +6.5%</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Published size-based ceilings</a:t>
                      </a:r>
                    </a:p>
                  </a:txBody>
                  <a:tcPr marL="91440" marR="91440" marT="45720" marB="45720">
                    <a:lnR w="6668">
                      <a:solidFill>
                        <a:srgbClr val="D6DDDE"/>
                      </a:solidFill>
                      <a:prstDash val="solid"/>
                    </a:lnR>
                    <a:lnB w="6668">
                      <a:solidFill>
                        <a:srgbClr val="D6DDDE"/>
                      </a:solidFill>
                      <a:prstDash val="solid"/>
                    </a:lnB>
                    <a:solidFill>
                      <a:srgbClr val="FFFFFF"/>
                    </a:solidFill>
                  </a:tcPr>
                </a:tc>
              </a:tr>
              <a:tr h="542925">
                <a:tc>
                  <a:txBody>
                    <a:bodyPr/>
                    <a:lstStyle/>
                    <a:p>
                      <a:r>
                        <a:rPr sz="1350" b="0">
                          <a:solidFill>
                            <a:srgbClr val="183746"/>
                          </a:solidFill>
                        </a:rPr>
                        <a:t>American Express</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3-month fee of 2.85% to 6.05%</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Total loan fee, not annual APR</a:t>
                      </a:r>
                    </a:p>
                  </a:txBody>
                  <a:tcPr marL="91440" marR="91440" marT="45720" marB="45720">
                    <a:lnR w="6668">
                      <a:solidFill>
                        <a:srgbClr val="D6DDDE"/>
                      </a:solidFill>
                      <a:prstDash val="solid"/>
                    </a:lnR>
                    <a:lnB w="6668">
                      <a:solidFill>
                        <a:srgbClr val="D6DDDE"/>
                      </a:solidFill>
                      <a:prstDash val="solid"/>
                    </a:lnB>
                    <a:solidFill>
                      <a:srgbClr val="EDF1F1"/>
                    </a:solidFill>
                  </a:tcPr>
                </a:tc>
              </a:tr>
              <a:tr h="542925">
                <a:tc>
                  <a:txBody>
                    <a:bodyPr/>
                    <a:lstStyle/>
                    <a:p>
                      <a:r>
                        <a:rPr sz="1350" b="0">
                          <a:solidFill>
                            <a:srgbClr val="183746"/>
                          </a:solidFill>
                        </a:rPr>
                        <a:t>Kiva U.S.</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0% with no fees, $1k to $15k</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Community microfinance</a:t>
                      </a:r>
                    </a:p>
                  </a:txBody>
                  <a:tcPr marL="91440" marR="91440" marT="45720" marB="45720">
                    <a:lnR w="6668">
                      <a:solidFill>
                        <a:srgbClr val="D6DDDE"/>
                      </a:solidFill>
                      <a:prstDash val="solid"/>
                    </a:lnR>
                    <a:lnB w="6668">
                      <a:solidFill>
                        <a:srgbClr val="D6DDDE"/>
                      </a:solidFill>
                      <a:prstDash val="solid"/>
                    </a:lnB>
                    <a:solidFill>
                      <a:srgbClr val="FFFFFF"/>
                    </a:solidFill>
                  </a:tcPr>
                </a:tc>
              </a:tr>
              <a:tr h="542925">
                <a:tc>
                  <a:txBody>
                    <a:bodyPr/>
                    <a:lstStyle/>
                    <a:p>
                      <a:r>
                        <a:rPr sz="1350" b="0">
                          <a:solidFill>
                            <a:srgbClr val="183746"/>
                          </a:solidFill>
                        </a:rPr>
                        <a:t>B1C proposed</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10.5% to 14% interest +2% origination</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Annual interest, by project</a:t>
                      </a:r>
                    </a:p>
                  </a:txBody>
                  <a:tcPr marL="91440" marR="91440" marT="45720" marB="45720">
                    <a:lnR w="6668">
                      <a:solidFill>
                        <a:srgbClr val="D6DDDE"/>
                      </a:solidFill>
                      <a:prstDash val="solid"/>
                    </a:lnR>
                    <a:lnB w="6668">
                      <a:solidFill>
                        <a:srgbClr val="D6DDDE"/>
                      </a:solidFill>
                      <a:prstDash val="solid"/>
                    </a:lnB>
                    <a:solidFill>
                      <a:srgbClr val="EDF1F1"/>
                    </a:solidFill>
                  </a:tcPr>
                </a:tc>
              </a:tr>
            </a:tbl>
          </a:graphicData>
        </a:graphic>
      </p:graphicFrame>
      <p:sp>
        <p:nvSpPr>
          <p:cNvPr id="5" name="">
            <a:extLst xmlns:a="http://schemas.openxmlformats.org/drawingml/2006/main">
              <a:ext uri="{FF2B5EF4-FFF2-40B4-BE49-F238E27FC236}">
                <a16:creationId xmlns:a16="http://schemas.microsoft.com/office/drawing/2014/main" id="{E86B7EEA-F3F5-41EE-9735-0348DB62D56B}"/>
              </a:ext>
            </a:extLst>
          </p:cNvPr>
          <p:cNvSpPr>
            <a:spLocks xmlns:a="http://schemas.openxmlformats.org/drawingml/2006/main" noGrp="1"/>
          </p:cNvSpPr>
          <p:nvPr/>
        </p:nvSpPr>
        <p:spPr>
          <a:xfrm xmlns:a="http://schemas.openxmlformats.org/drawingml/2006/main">
            <a:off x="571500" y="4714875"/>
            <a:ext cx="11049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83746"/>
                </a:solidFill>
              </a:defRPr>
            </a:defPPr>
            <a:lvl1pPr>
              <a:defRPr sz="2025" b="1">
                <a:solidFill>
                  <a:srgbClr val="183746"/>
                </a:solidFill>
              </a:defRPr>
            </a:lvl1pPr>
            <a:lvl2pPr>
              <a:defRPr sz="2025" b="1">
                <a:solidFill>
                  <a:srgbClr val="183746"/>
                </a:solidFill>
              </a:defRPr>
            </a:lvl2pPr>
            <a:lvl3pPr>
              <a:defRPr sz="2025" b="1">
                <a:solidFill>
                  <a:srgbClr val="183746"/>
                </a:solidFill>
              </a:defRPr>
            </a:lvl3pPr>
            <a:lvl4pPr>
              <a:defRPr sz="2025" b="1">
                <a:solidFill>
                  <a:srgbClr val="183746"/>
                </a:solidFill>
              </a:defRPr>
            </a:lvl4pPr>
            <a:lvl5pPr>
              <a:defRPr sz="2025" b="1">
                <a:solidFill>
                  <a:srgbClr val="183746"/>
                </a:solidFill>
              </a:defRPr>
            </a:lvl5pPr>
            <a:lvl6pPr>
              <a:defRPr sz="2025" b="1">
                <a:solidFill>
                  <a:srgbClr val="183746"/>
                </a:solidFill>
              </a:defRPr>
            </a:lvl6pPr>
            <a:lvl7pPr>
              <a:defRPr sz="2025" b="1">
                <a:solidFill>
                  <a:srgbClr val="183746"/>
                </a:solidFill>
              </a:defRPr>
            </a:lvl7pPr>
            <a:lvl8pPr>
              <a:defRPr sz="2025" b="1">
                <a:solidFill>
                  <a:srgbClr val="183746"/>
                </a:solidFill>
              </a:defRPr>
            </a:lvl8pPr>
            <a:lvl9pPr>
              <a:defRPr sz="2025" b="1">
                <a:solidFill>
                  <a:srgbClr val="183746"/>
                </a:solidFill>
              </a:defRPr>
            </a:lvl9pPr>
          </a:lstStyle>
          <a:p xmlns:a="http://schemas.openxmlformats.org/drawingml/2006/main">
            <a:pPr>
              <a:defRPr sz="2025" b="1">
                <a:solidFill>
                  <a:srgbClr val="183746"/>
                </a:solidFill>
              </a:defRPr>
            </a:pPr>
            <a:r>
              <a:rPr sz="2025" b="1">
                <a:solidFill>
                  <a:srgbClr val="183746"/>
                </a:solidFill>
              </a:rPr>
              <a:t>90-day example on $150,000</a:t>
            </a:r>
          </a:p>
        </p:txBody>
      </p:sp>
      <p:sp>
        <p:nvSpPr>
          <p:cNvPr id="6" name="">
            <a:extLst xmlns:a="http://schemas.openxmlformats.org/drawingml/2006/main">
              <a:ext uri="{FF2B5EF4-FFF2-40B4-BE49-F238E27FC236}">
                <a16:creationId xmlns:a16="http://schemas.microsoft.com/office/drawing/2014/main" id="{1B525D0B-B71D-4EBB-A1D3-279E9858FDF6}"/>
              </a:ext>
            </a:extLst>
          </p:cNvPr>
          <p:cNvSpPr>
            <a:spLocks xmlns:a="http://schemas.openxmlformats.org/drawingml/2006/main" noGrp="1"/>
          </p:cNvSpPr>
          <p:nvPr/>
        </p:nvSpPr>
        <p:spPr>
          <a:xfrm xmlns:a="http://schemas.openxmlformats.org/drawingml/2006/main">
            <a:off x="571500" y="5257800"/>
            <a:ext cx="11049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247D82"/>
                </a:solidFill>
              </a:defRPr>
            </a:defPPr>
            <a:lvl1pPr>
              <a:defRPr sz="1950" b="1">
                <a:solidFill>
                  <a:srgbClr val="247D82"/>
                </a:solidFill>
              </a:defRPr>
            </a:lvl1pPr>
            <a:lvl2pPr>
              <a:defRPr sz="1950" b="1">
                <a:solidFill>
                  <a:srgbClr val="247D82"/>
                </a:solidFill>
              </a:defRPr>
            </a:lvl2pPr>
            <a:lvl3pPr>
              <a:defRPr sz="1950" b="1">
                <a:solidFill>
                  <a:srgbClr val="247D82"/>
                </a:solidFill>
              </a:defRPr>
            </a:lvl3pPr>
            <a:lvl4pPr>
              <a:defRPr sz="1950" b="1">
                <a:solidFill>
                  <a:srgbClr val="247D82"/>
                </a:solidFill>
              </a:defRPr>
            </a:lvl4pPr>
            <a:lvl5pPr>
              <a:defRPr sz="1950" b="1">
                <a:solidFill>
                  <a:srgbClr val="247D82"/>
                </a:solidFill>
              </a:defRPr>
            </a:lvl5pPr>
            <a:lvl6pPr>
              <a:defRPr sz="1950" b="1">
                <a:solidFill>
                  <a:srgbClr val="247D82"/>
                </a:solidFill>
              </a:defRPr>
            </a:lvl6pPr>
            <a:lvl7pPr>
              <a:defRPr sz="1950" b="1">
                <a:solidFill>
                  <a:srgbClr val="247D82"/>
                </a:solidFill>
              </a:defRPr>
            </a:lvl7pPr>
            <a:lvl8pPr>
              <a:defRPr sz="1950" b="1">
                <a:solidFill>
                  <a:srgbClr val="247D82"/>
                </a:solidFill>
              </a:defRPr>
            </a:lvl8pPr>
            <a:lvl9pPr>
              <a:defRPr sz="1950" b="1">
                <a:solidFill>
                  <a:srgbClr val="247D82"/>
                </a:solidFill>
              </a:defRPr>
            </a:lvl9pPr>
          </a:lstStyle>
          <a:p xmlns:a="http://schemas.openxmlformats.org/drawingml/2006/main">
            <a:pPr>
              <a:defRPr sz="1950" b="1">
                <a:solidFill>
                  <a:srgbClr val="247D82"/>
                </a:solidFill>
              </a:defRPr>
            </a:pPr>
            <a:r>
              <a:rPr sz="1950" b="1">
                <a:solidFill>
                  <a:srgbClr val="247D82"/>
                </a:solidFill>
              </a:rPr>
              <a:t>B1C total cost  $8,178       Amex fee range  $4,275 to $9,075</a:t>
            </a:r>
          </a:p>
        </p:txBody>
      </p:sp>
      <p:sp>
        <p:nvSpPr>
          <p:cNvPr id="7" name="">
            <a:extLst xmlns:a="http://schemas.openxmlformats.org/drawingml/2006/main">
              <a:ext uri="{FF2B5EF4-FFF2-40B4-BE49-F238E27FC236}">
                <a16:creationId xmlns:a16="http://schemas.microsoft.com/office/drawing/2014/main" id="{CBE75251-DA88-4CBE-B9A4-34C1B5EF0FBD}"/>
              </a:ext>
            </a:extLst>
          </p:cNvPr>
          <p:cNvSpPr>
            <a:spLocks xmlns:a="http://schemas.openxmlformats.org/drawingml/2006/main" noGrp="1"/>
          </p:cNvSpPr>
          <p:nvPr/>
        </p:nvSpPr>
        <p:spPr>
          <a:xfrm xmlns:a="http://schemas.openxmlformats.org/drawingml/2006/main">
            <a:off x="571500" y="5962650"/>
            <a:ext cx="10953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3747C"/>
                </a:solidFill>
              </a:defRPr>
            </a:defPPr>
            <a:lvl1pPr>
              <a:defRPr sz="1050" b="0">
                <a:solidFill>
                  <a:srgbClr val="63747C"/>
                </a:solidFill>
              </a:defRPr>
            </a:lvl1pPr>
            <a:lvl2pPr>
              <a:defRPr sz="1050" b="0">
                <a:solidFill>
                  <a:srgbClr val="63747C"/>
                </a:solidFill>
              </a:defRPr>
            </a:lvl2pPr>
            <a:lvl3pPr>
              <a:defRPr sz="1050" b="0">
                <a:solidFill>
                  <a:srgbClr val="63747C"/>
                </a:solidFill>
              </a:defRPr>
            </a:lvl3pPr>
            <a:lvl4pPr>
              <a:defRPr sz="1050" b="0">
                <a:solidFill>
                  <a:srgbClr val="63747C"/>
                </a:solidFill>
              </a:defRPr>
            </a:lvl4pPr>
            <a:lvl5pPr>
              <a:defRPr sz="1050" b="0">
                <a:solidFill>
                  <a:srgbClr val="63747C"/>
                </a:solidFill>
              </a:defRPr>
            </a:lvl5pPr>
            <a:lvl6pPr>
              <a:defRPr sz="1050" b="0">
                <a:solidFill>
                  <a:srgbClr val="63747C"/>
                </a:solidFill>
              </a:defRPr>
            </a:lvl6pPr>
            <a:lvl7pPr>
              <a:defRPr sz="1050" b="0">
                <a:solidFill>
                  <a:srgbClr val="63747C"/>
                </a:solidFill>
              </a:defRPr>
            </a:lvl7pPr>
            <a:lvl8pPr>
              <a:defRPr sz="1050" b="0">
                <a:solidFill>
                  <a:srgbClr val="63747C"/>
                </a:solidFill>
              </a:defRPr>
            </a:lvl8pPr>
            <a:lvl9pPr>
              <a:defRPr sz="1050" b="0">
                <a:solidFill>
                  <a:srgbClr val="63747C"/>
                </a:solidFill>
              </a:defRPr>
            </a:lvl9pPr>
          </a:lstStyle>
          <a:p xmlns:a="http://schemas.openxmlformats.org/drawingml/2006/main">
            <a:pPr>
              <a:defRPr sz="1050" b="0">
                <a:solidFill>
                  <a:srgbClr val="63747C"/>
                </a:solidFill>
              </a:defRPr>
            </a:pPr>
            <a:r>
              <a:rPr sz="1050" b="0">
                <a:solidFill>
                  <a:srgbClr val="63747C"/>
                </a:solidFill>
              </a:rPr>
              <a:t>Published reference terms reviewed October 18 2026. Actual quotes and payment schedules determine comparable cost.</a:t>
            </a:r>
          </a:p>
        </p:txBody>
      </p:sp>
    </p:spTree>
    <p:extLst>
      <p:ext uri="{BB962C8B-B14F-4D97-AF65-F5344CB8AC3E}">
        <p14:creationId xmlns:p14="http://schemas.microsoft.com/office/powerpoint/2010/main" val="559382414"/>
      </p:ext>
    </p:extLst>
  </p:cSld>
</p:sld>
</file>

<file path=ppt/slides/slide12.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DB1BA8E-A69A-487D-BDB1-91AB21DDC648}"/>
              </a:ext>
            </a:extLst>
          </p:cNvPr>
          <p:cNvSpPr>
            <a:spLocks xmlns:a="http://schemas.openxmlformats.org/drawingml/2006/main" noGrp="1"/>
          </p:cNvSpPr>
          <p:nvPr/>
        </p:nvSpPr>
        <p:spPr>
          <a:xfrm xmlns:a="http://schemas.openxmlformats.org/drawingml/2006/main">
            <a:off x="571500" y="409575"/>
            <a:ext cx="11049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83746"/>
                </a:solidFill>
              </a:defRPr>
            </a:defPPr>
            <a:lvl1pPr>
              <a:defRPr sz="2550" b="1">
                <a:solidFill>
                  <a:srgbClr val="183746"/>
                </a:solidFill>
              </a:defRPr>
            </a:lvl1pPr>
            <a:lvl2pPr>
              <a:defRPr sz="2550" b="1">
                <a:solidFill>
                  <a:srgbClr val="183746"/>
                </a:solidFill>
              </a:defRPr>
            </a:lvl2pPr>
            <a:lvl3pPr>
              <a:defRPr sz="2550" b="1">
                <a:solidFill>
                  <a:srgbClr val="183746"/>
                </a:solidFill>
              </a:defRPr>
            </a:lvl3pPr>
            <a:lvl4pPr>
              <a:defRPr sz="2550" b="1">
                <a:solidFill>
                  <a:srgbClr val="183746"/>
                </a:solidFill>
              </a:defRPr>
            </a:lvl4pPr>
            <a:lvl5pPr>
              <a:defRPr sz="2550" b="1">
                <a:solidFill>
                  <a:srgbClr val="183746"/>
                </a:solidFill>
              </a:defRPr>
            </a:lvl5pPr>
            <a:lvl6pPr>
              <a:defRPr sz="2550" b="1">
                <a:solidFill>
                  <a:srgbClr val="183746"/>
                </a:solidFill>
              </a:defRPr>
            </a:lvl6pPr>
            <a:lvl7pPr>
              <a:defRPr sz="2550" b="1">
                <a:solidFill>
                  <a:srgbClr val="183746"/>
                </a:solidFill>
              </a:defRPr>
            </a:lvl7pPr>
            <a:lvl8pPr>
              <a:defRPr sz="2550" b="1">
                <a:solidFill>
                  <a:srgbClr val="183746"/>
                </a:solidFill>
              </a:defRPr>
            </a:lvl8pPr>
            <a:lvl9pPr>
              <a:defRPr sz="2550" b="1">
                <a:solidFill>
                  <a:srgbClr val="183746"/>
                </a:solidFill>
              </a:defRPr>
            </a:lvl9pPr>
          </a:lstStyle>
          <a:p xmlns:a="http://schemas.openxmlformats.org/drawingml/2006/main">
            <a:pPr>
              <a:defRPr sz="2550" b="1">
                <a:solidFill>
                  <a:srgbClr val="183746"/>
                </a:solidFill>
              </a:defRPr>
            </a:pPr>
            <a:r>
              <a:rPr sz="2550" b="1">
                <a:solidFill>
                  <a:srgbClr val="183746"/>
                </a:solidFill>
              </a:rPr>
              <a:t>Growth targets through 2029</a:t>
            </a:r>
          </a:p>
        </p:txBody>
      </p:sp>
      <p:sp>
        <p:nvSpPr>
          <p:cNvPr id="2" name="">
            <a:extLst xmlns:a="http://schemas.openxmlformats.org/drawingml/2006/main">
              <a:ext uri="{FF2B5EF4-FFF2-40B4-BE49-F238E27FC236}">
                <a16:creationId xmlns:a16="http://schemas.microsoft.com/office/drawing/2014/main" id="{00FEC8D7-E0AA-4F85-BC94-D90DA8DD18C4}"/>
              </a:ext>
            </a:extLst>
          </p:cNvPr>
          <p:cNvSpPr>
            <a:spLocks xmlns:a="http://schemas.openxmlformats.org/drawingml/2006/main" noGrp="1"/>
          </p:cNvSpPr>
          <p:nvPr/>
        </p:nvSpPr>
        <p:spPr>
          <a:xfrm xmlns:a="http://schemas.openxmlformats.org/drawingml/2006/main">
            <a:off x="571500" y="6410325"/>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63747C"/>
                </a:solidFill>
              </a:defRPr>
            </a:defPPr>
            <a:lvl1pPr>
              <a:defRPr sz="900" b="0">
                <a:solidFill>
                  <a:srgbClr val="63747C"/>
                </a:solidFill>
              </a:defRPr>
            </a:lvl1pPr>
            <a:lvl2pPr>
              <a:defRPr sz="900" b="0">
                <a:solidFill>
                  <a:srgbClr val="63747C"/>
                </a:solidFill>
              </a:defRPr>
            </a:lvl2pPr>
            <a:lvl3pPr>
              <a:defRPr sz="900" b="0">
                <a:solidFill>
                  <a:srgbClr val="63747C"/>
                </a:solidFill>
              </a:defRPr>
            </a:lvl3pPr>
            <a:lvl4pPr>
              <a:defRPr sz="900" b="0">
                <a:solidFill>
                  <a:srgbClr val="63747C"/>
                </a:solidFill>
              </a:defRPr>
            </a:lvl4pPr>
            <a:lvl5pPr>
              <a:defRPr sz="900" b="0">
                <a:solidFill>
                  <a:srgbClr val="63747C"/>
                </a:solidFill>
              </a:defRPr>
            </a:lvl5pPr>
            <a:lvl6pPr>
              <a:defRPr sz="900" b="0">
                <a:solidFill>
                  <a:srgbClr val="63747C"/>
                </a:solidFill>
              </a:defRPr>
            </a:lvl6pPr>
            <a:lvl7pPr>
              <a:defRPr sz="900" b="0">
                <a:solidFill>
                  <a:srgbClr val="63747C"/>
                </a:solidFill>
              </a:defRPr>
            </a:lvl7pPr>
            <a:lvl8pPr>
              <a:defRPr sz="900" b="0">
                <a:solidFill>
                  <a:srgbClr val="63747C"/>
                </a:solidFill>
              </a:defRPr>
            </a:lvl8pPr>
            <a:lvl9pPr>
              <a:defRPr sz="900" b="0">
                <a:solidFill>
                  <a:srgbClr val="63747C"/>
                </a:solidFill>
              </a:defRPr>
            </a:lvl9pPr>
          </a:lstStyle>
          <a:p xmlns:a="http://schemas.openxmlformats.org/drawingml/2006/main">
            <a:pPr>
              <a:defRPr sz="900" b="0">
                <a:solidFill>
                  <a:srgbClr val="63747C"/>
                </a:solidFill>
              </a:defRPr>
            </a:pPr>
            <a:r>
              <a:rPr sz="900" b="0">
                <a:solidFill>
                  <a:srgbClr val="63747C"/>
                </a:solidFill>
              </a:rPr>
              <a:t>BANKERS FIRST CHOICE</a:t>
            </a:r>
          </a:p>
        </p:txBody>
      </p:sp>
      <p:sp>
        <p:nvSpPr>
          <p:cNvPr id="3" name="">
            <a:extLst xmlns:a="http://schemas.openxmlformats.org/drawingml/2006/main">
              <a:ext uri="{FF2B5EF4-FFF2-40B4-BE49-F238E27FC236}">
                <a16:creationId xmlns:a16="http://schemas.microsoft.com/office/drawing/2014/main" id="{D4A4D997-6CF7-4CC1-8036-0752A131B5C6}"/>
              </a:ext>
            </a:extLst>
          </p:cNvPr>
          <p:cNvSpPr>
            <a:spLocks xmlns:a="http://schemas.openxmlformats.org/drawingml/2006/main" noGrp="1"/>
          </p:cNvSpPr>
          <p:nvPr/>
        </p:nvSpPr>
        <p:spPr>
          <a:xfrm xmlns:a="http://schemas.openxmlformats.org/drawingml/2006/main">
            <a:off x="11182350" y="638175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63747C"/>
                </a:solidFill>
              </a:defRPr>
            </a:defPPr>
            <a:lvl1pPr>
              <a:defRPr sz="975" b="0">
                <a:solidFill>
                  <a:srgbClr val="63747C"/>
                </a:solidFill>
              </a:defRPr>
            </a:lvl1pPr>
            <a:lvl2pPr>
              <a:defRPr sz="975" b="0">
                <a:solidFill>
                  <a:srgbClr val="63747C"/>
                </a:solidFill>
              </a:defRPr>
            </a:lvl2pPr>
            <a:lvl3pPr>
              <a:defRPr sz="975" b="0">
                <a:solidFill>
                  <a:srgbClr val="63747C"/>
                </a:solidFill>
              </a:defRPr>
            </a:lvl3pPr>
            <a:lvl4pPr>
              <a:defRPr sz="975" b="0">
                <a:solidFill>
                  <a:srgbClr val="63747C"/>
                </a:solidFill>
              </a:defRPr>
            </a:lvl4pPr>
            <a:lvl5pPr>
              <a:defRPr sz="975" b="0">
                <a:solidFill>
                  <a:srgbClr val="63747C"/>
                </a:solidFill>
              </a:defRPr>
            </a:lvl5pPr>
            <a:lvl6pPr>
              <a:defRPr sz="975" b="0">
                <a:solidFill>
                  <a:srgbClr val="63747C"/>
                </a:solidFill>
              </a:defRPr>
            </a:lvl6pPr>
            <a:lvl7pPr>
              <a:defRPr sz="975" b="0">
                <a:solidFill>
                  <a:srgbClr val="63747C"/>
                </a:solidFill>
              </a:defRPr>
            </a:lvl7pPr>
            <a:lvl8pPr>
              <a:defRPr sz="975" b="0">
                <a:solidFill>
                  <a:srgbClr val="63747C"/>
                </a:solidFill>
              </a:defRPr>
            </a:lvl8pPr>
            <a:lvl9pPr>
              <a:defRPr sz="975" b="0">
                <a:solidFill>
                  <a:srgbClr val="63747C"/>
                </a:solidFill>
              </a:defRPr>
            </a:lvl9pPr>
          </a:lstStyle>
          <a:p xmlns:a="http://schemas.openxmlformats.org/drawingml/2006/main">
            <a:pPr>
              <a:defRPr sz="975" b="0">
                <a:solidFill>
                  <a:srgbClr val="63747C"/>
                </a:solidFill>
              </a:defRPr>
            </a:pPr>
            <a:r>
              <a:rPr sz="975" b="0">
                <a:solidFill>
                  <a:srgbClr val="63747C"/>
                </a:solidFill>
              </a:rPr>
              <a:t>12</a:t>
            </a:r>
          </a:p>
        </p:txBody>
      </p:sp>
      <p:sp>
        <p:nvSpPr>
          <p:cNvPr id="4" name="">
            <a:extLst xmlns:a="http://schemas.openxmlformats.org/drawingml/2006/main">
              <a:ext uri="{FF2B5EF4-FFF2-40B4-BE49-F238E27FC236}">
                <a16:creationId xmlns:a16="http://schemas.microsoft.com/office/drawing/2014/main" id="{AA55D195-4E52-4EE9-B42D-8D61ECD5FE02}"/>
              </a:ext>
            </a:extLst>
          </p:cNvPr>
          <p:cNvSpPr>
            <a:spLocks xmlns:a="http://schemas.openxmlformats.org/drawingml/2006/main" noGrp="1"/>
          </p:cNvSpPr>
          <p:nvPr/>
        </p:nvSpPr>
        <p:spPr>
          <a:xfrm xmlns:a="http://schemas.openxmlformats.org/drawingml/2006/main">
            <a:off x="571500" y="1238250"/>
            <a:ext cx="619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3747C"/>
                </a:solidFill>
              </a:defRPr>
            </a:defPPr>
            <a:lvl1pPr>
              <a:defRPr sz="1350" b="0">
                <a:solidFill>
                  <a:srgbClr val="63747C"/>
                </a:solidFill>
              </a:defRPr>
            </a:lvl1pPr>
            <a:lvl2pPr>
              <a:defRPr sz="1350" b="0">
                <a:solidFill>
                  <a:srgbClr val="63747C"/>
                </a:solidFill>
              </a:defRPr>
            </a:lvl2pPr>
            <a:lvl3pPr>
              <a:defRPr sz="1350" b="0">
                <a:solidFill>
                  <a:srgbClr val="63747C"/>
                </a:solidFill>
              </a:defRPr>
            </a:lvl3pPr>
            <a:lvl4pPr>
              <a:defRPr sz="1350" b="0">
                <a:solidFill>
                  <a:srgbClr val="63747C"/>
                </a:solidFill>
              </a:defRPr>
            </a:lvl4pPr>
            <a:lvl5pPr>
              <a:defRPr sz="1350" b="0">
                <a:solidFill>
                  <a:srgbClr val="63747C"/>
                </a:solidFill>
              </a:defRPr>
            </a:lvl5pPr>
            <a:lvl6pPr>
              <a:defRPr sz="1350" b="0">
                <a:solidFill>
                  <a:srgbClr val="63747C"/>
                </a:solidFill>
              </a:defRPr>
            </a:lvl6pPr>
            <a:lvl7pPr>
              <a:defRPr sz="1350" b="0">
                <a:solidFill>
                  <a:srgbClr val="63747C"/>
                </a:solidFill>
              </a:defRPr>
            </a:lvl7pPr>
            <a:lvl8pPr>
              <a:defRPr sz="1350" b="0">
                <a:solidFill>
                  <a:srgbClr val="63747C"/>
                </a:solidFill>
              </a:defRPr>
            </a:lvl8pPr>
            <a:lvl9pPr>
              <a:defRPr sz="1350" b="0">
                <a:solidFill>
                  <a:srgbClr val="63747C"/>
                </a:solidFill>
              </a:defRPr>
            </a:lvl9pPr>
          </a:lstStyle>
          <a:p xmlns:a="http://schemas.openxmlformats.org/drawingml/2006/main">
            <a:pPr>
              <a:defRPr sz="1350" b="0">
                <a:solidFill>
                  <a:srgbClr val="63747C"/>
                </a:solidFill>
              </a:defRPr>
            </a:pPr>
            <a:r>
              <a:rPr sz="1350" b="0">
                <a:solidFill>
                  <a:srgbClr val="63747C"/>
                </a:solidFill>
              </a:rPr>
              <a:t>New financing in US$ millions</a:t>
            </a:r>
          </a:p>
        </p:txBody>
      </p:sp>
      <p:graphicFrame>
        <p:nvGraphicFramePr>
          <p:cNvPr id="5" name="Chart">
            <a:extLst xmlns:a="http://schemas.openxmlformats.org/drawingml/2006/main">
              <a:ext uri="{FF2B5EF4-FFF2-40B4-BE49-F238E27FC236}">
                <a16:creationId xmlns:a16="http://schemas.microsoft.com/office/drawing/2014/main" id="{39B61F14-B880-406A-92D4-93949EA411EA}"/>
              </a:ext>
            </a:extLst>
          </p:cNvPr>
          <p:cNvGraphicFramePr/>
          <p:nvPr/>
        </p:nvGraphicFramePr>
        <p:xfrm>
          <a:off xmlns:a="http://schemas.openxmlformats.org/drawingml/2006/main" x="571500" y="1571625"/>
          <a:ext xmlns:a="http://schemas.openxmlformats.org/drawingml/2006/main" cx="6191250" cy="3714750"/>
        </p:xfrm>
        <a:graphic xmlns:a="http://schemas.openxmlformats.org/drawingml/2006/main">
          <a:graphicData uri="http://schemas.openxmlformats.org/drawingml/2006/chart">
            <c:chart xmlns:r="http://schemas.openxmlformats.org/officeDocument/2006/relationships" xmlns:c="http://schemas.openxmlformats.org/drawingml/2006/chart" r:id="Rca04f39af0a64941"/>
          </a:graphicData>
        </a:graphic>
      </p:graphicFrame>
      <p:graphicFrame>
        <p:nvGraphicFramePr>
          <p:cNvPr id="6" name="">
            <a:extLst xmlns:a="http://schemas.openxmlformats.org/drawingml/2006/main">
              <a:ext uri="{FF2B5EF4-FFF2-40B4-BE49-F238E27FC236}">
                <a16:creationId xmlns:a16="http://schemas.microsoft.com/office/drawing/2014/main" id="{F9C19341-F251-4D85-B7C2-0574D3203F39}"/>
              </a:ext>
            </a:extLst>
          </p:cNvPr>
          <p:cNvGraphicFramePr/>
          <p:nvPr/>
        </p:nvGraphicFramePr>
        <p:xfrm>
          <a:off xmlns:a="http://schemas.openxmlformats.org/drawingml/2006/main" x="7143750" y="1619250"/>
          <a:ext xmlns:a="http://schemas.openxmlformats.org/drawingml/2006/main" cx="4476750" cy="3238500"/>
        </p:xfrm>
        <a:graphic xmlns:a="http://schemas.openxmlformats.org/drawingml/2006/main">
          <a:graphicData uri="http://schemas.openxmlformats.org/drawingml/2006/table">
            <a:tbl>
              <a:tblPr/>
              <a:tblGrid>
                <a:gridCol w="1905000"/>
                <a:gridCol w="857250"/>
                <a:gridCol w="857250"/>
                <a:gridCol w="857250"/>
              </a:tblGrid>
              <a:tr h="647700">
                <a:tc>
                  <a:txBody>
                    <a:bodyPr/>
                    <a:lstStyle/>
                    <a:p>
                      <a:r>
                        <a:rPr sz="1350" b="1">
                          <a:solidFill>
                            <a:srgbClr val="FFFFFF"/>
                          </a:solidFill>
                        </a:rPr>
                        <a:t>Target</a:t>
                      </a:r>
                    </a:p>
                  </a:txBody>
                  <a:tcPr marL="91440" marR="91440" marT="45720" marB="45720">
                    <a:lnL w="6668">
                      <a:solidFill>
                        <a:srgbClr val="D6DDDE"/>
                      </a:solidFill>
                      <a:prstDash val="solid"/>
                    </a:lnL>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c>
                  <a:txBody>
                    <a:bodyPr/>
                    <a:lstStyle/>
                    <a:p>
                      <a:r>
                        <a:rPr sz="1350" b="1">
                          <a:solidFill>
                            <a:srgbClr val="FFFFFF"/>
                          </a:solidFill>
                        </a:rPr>
                        <a:t>2027</a:t>
                      </a:r>
                    </a:p>
                  </a:txBody>
                  <a:tcPr marL="91440" marR="91440" marT="45720" marB="45720">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c>
                  <a:txBody>
                    <a:bodyPr/>
                    <a:lstStyle/>
                    <a:p>
                      <a:r>
                        <a:rPr sz="1350" b="1">
                          <a:solidFill>
                            <a:srgbClr val="FFFFFF"/>
                          </a:solidFill>
                        </a:rPr>
                        <a:t>2028</a:t>
                      </a:r>
                    </a:p>
                  </a:txBody>
                  <a:tcPr marL="91440" marR="91440" marT="45720" marB="45720">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c>
                  <a:txBody>
                    <a:bodyPr/>
                    <a:lstStyle/>
                    <a:p>
                      <a:r>
                        <a:rPr sz="1350" b="1">
                          <a:solidFill>
                            <a:srgbClr val="FFFFFF"/>
                          </a:solidFill>
                        </a:rPr>
                        <a:t>2029</a:t>
                      </a:r>
                    </a:p>
                  </a:txBody>
                  <a:tcPr marL="91440" marR="91440" marT="45720" marB="45720">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r>
              <a:tr h="647700">
                <a:tc>
                  <a:txBody>
                    <a:bodyPr/>
                    <a:lstStyle/>
                    <a:p>
                      <a:r>
                        <a:rPr sz="1350" b="0">
                          <a:solidFill>
                            <a:srgbClr val="183746"/>
                          </a:solidFill>
                        </a:rPr>
                        <a:t>Projects</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20</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50</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100</a:t>
                      </a:r>
                    </a:p>
                  </a:txBody>
                  <a:tcPr marL="91440" marR="91440" marT="45720" marB="45720">
                    <a:lnR w="6668">
                      <a:solidFill>
                        <a:srgbClr val="D6DDDE"/>
                      </a:solidFill>
                      <a:prstDash val="solid"/>
                    </a:lnR>
                    <a:lnB w="6668">
                      <a:solidFill>
                        <a:srgbClr val="D6DDDE"/>
                      </a:solidFill>
                      <a:prstDash val="solid"/>
                    </a:lnB>
                    <a:solidFill>
                      <a:srgbClr val="FFFFFF"/>
                    </a:solidFill>
                  </a:tcPr>
                </a:tc>
              </a:tr>
              <a:tr h="647700">
                <a:tc>
                  <a:txBody>
                    <a:bodyPr/>
                    <a:lstStyle/>
                    <a:p>
                      <a:r>
                        <a:rPr sz="1350" b="0">
                          <a:solidFill>
                            <a:srgbClr val="183746"/>
                          </a:solidFill>
                        </a:rPr>
                        <a:t>Qualified applications</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80</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200</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400</a:t>
                      </a:r>
                    </a:p>
                  </a:txBody>
                  <a:tcPr marL="91440" marR="91440" marT="45720" marB="45720">
                    <a:lnR w="6668">
                      <a:solidFill>
                        <a:srgbClr val="D6DDDE"/>
                      </a:solidFill>
                      <a:prstDash val="solid"/>
                    </a:lnR>
                    <a:lnB w="6668">
                      <a:solidFill>
                        <a:srgbClr val="D6DDDE"/>
                      </a:solidFill>
                      <a:prstDash val="solid"/>
                    </a:lnB>
                    <a:solidFill>
                      <a:srgbClr val="EDF1F1"/>
                    </a:solidFill>
                  </a:tcPr>
                </a:tc>
              </a:tr>
              <a:tr h="647700">
                <a:tc>
                  <a:txBody>
                    <a:bodyPr/>
                    <a:lstStyle/>
                    <a:p>
                      <a:r>
                        <a:rPr sz="1350" b="0">
                          <a:solidFill>
                            <a:srgbClr val="183746"/>
                          </a:solidFill>
                        </a:rPr>
                        <a:t>Active funded investors</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400</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1,200</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2,400</a:t>
                      </a:r>
                    </a:p>
                  </a:txBody>
                  <a:tcPr marL="91440" marR="91440" marT="45720" marB="45720">
                    <a:lnR w="6668">
                      <a:solidFill>
                        <a:srgbClr val="D6DDDE"/>
                      </a:solidFill>
                      <a:prstDash val="solid"/>
                    </a:lnR>
                    <a:lnB w="6668">
                      <a:solidFill>
                        <a:srgbClr val="D6DDDE"/>
                      </a:solidFill>
                      <a:prstDash val="solid"/>
                    </a:lnB>
                    <a:solidFill>
                      <a:srgbClr val="FFFFFF"/>
                    </a:solidFill>
                  </a:tcPr>
                </a:tc>
              </a:tr>
              <a:tr h="647700">
                <a:tc>
                  <a:txBody>
                    <a:bodyPr/>
                    <a:lstStyle/>
                    <a:p>
                      <a:r>
                        <a:rPr sz="1350" b="0">
                          <a:solidFill>
                            <a:srgbClr val="183746"/>
                          </a:solidFill>
                        </a:rPr>
                        <a:t>Ending principal</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$4M</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$12M</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$24M</a:t>
                      </a:r>
                    </a:p>
                  </a:txBody>
                  <a:tcPr marL="91440" marR="91440" marT="45720" marB="45720">
                    <a:lnR w="6668">
                      <a:solidFill>
                        <a:srgbClr val="D6DDDE"/>
                      </a:solidFill>
                      <a:prstDash val="solid"/>
                    </a:lnR>
                    <a:lnB w="6668">
                      <a:solidFill>
                        <a:srgbClr val="D6DDDE"/>
                      </a:solidFill>
                      <a:prstDash val="solid"/>
                    </a:lnB>
                    <a:solidFill>
                      <a:srgbClr val="EDF1F1"/>
                    </a:solidFill>
                  </a:tcPr>
                </a:tc>
              </a:tr>
            </a:tbl>
          </a:graphicData>
        </a:graphic>
      </p:graphicFrame>
      <p:sp>
        <p:nvSpPr>
          <p:cNvPr id="7" name="">
            <a:extLst xmlns:a="http://schemas.openxmlformats.org/drawingml/2006/main">
              <a:ext uri="{FF2B5EF4-FFF2-40B4-BE49-F238E27FC236}">
                <a16:creationId xmlns:a16="http://schemas.microsoft.com/office/drawing/2014/main" id="{975AD8B8-D143-4C9B-8097-9D0DF347CF07}"/>
              </a:ext>
            </a:extLst>
          </p:cNvPr>
          <p:cNvSpPr>
            <a:spLocks xmlns:a="http://schemas.openxmlformats.org/drawingml/2006/main" noGrp="1"/>
          </p:cNvSpPr>
          <p:nvPr/>
        </p:nvSpPr>
        <p:spPr>
          <a:xfrm xmlns:a="http://schemas.openxmlformats.org/drawingml/2006/main">
            <a:off x="571500" y="5962650"/>
            <a:ext cx="10953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3747C"/>
                </a:solidFill>
              </a:defRPr>
            </a:defPPr>
            <a:lvl1pPr>
              <a:defRPr sz="1050" b="0">
                <a:solidFill>
                  <a:srgbClr val="63747C"/>
                </a:solidFill>
              </a:defRPr>
            </a:lvl1pPr>
            <a:lvl2pPr>
              <a:defRPr sz="1050" b="0">
                <a:solidFill>
                  <a:srgbClr val="63747C"/>
                </a:solidFill>
              </a:defRPr>
            </a:lvl2pPr>
            <a:lvl3pPr>
              <a:defRPr sz="1050" b="0">
                <a:solidFill>
                  <a:srgbClr val="63747C"/>
                </a:solidFill>
              </a:defRPr>
            </a:lvl3pPr>
            <a:lvl4pPr>
              <a:defRPr sz="1050" b="0">
                <a:solidFill>
                  <a:srgbClr val="63747C"/>
                </a:solidFill>
              </a:defRPr>
            </a:lvl4pPr>
            <a:lvl5pPr>
              <a:defRPr sz="1050" b="0">
                <a:solidFill>
                  <a:srgbClr val="63747C"/>
                </a:solidFill>
              </a:defRPr>
            </a:lvl5pPr>
            <a:lvl6pPr>
              <a:defRPr sz="1050" b="0">
                <a:solidFill>
                  <a:srgbClr val="63747C"/>
                </a:solidFill>
              </a:defRPr>
            </a:lvl6pPr>
            <a:lvl7pPr>
              <a:defRPr sz="1050" b="0">
                <a:solidFill>
                  <a:srgbClr val="63747C"/>
                </a:solidFill>
              </a:defRPr>
            </a:lvl7pPr>
            <a:lvl8pPr>
              <a:defRPr sz="1050" b="0">
                <a:solidFill>
                  <a:srgbClr val="63747C"/>
                </a:solidFill>
              </a:defRPr>
            </a:lvl8pPr>
            <a:lvl9pPr>
              <a:defRPr sz="1050" b="0">
                <a:solidFill>
                  <a:srgbClr val="63747C"/>
                </a:solidFill>
              </a:defRPr>
            </a:lvl9pPr>
          </a:lstStyle>
          <a:p xmlns:a="http://schemas.openxmlformats.org/drawingml/2006/main">
            <a:pPr>
              <a:defRPr sz="1050" b="0">
                <a:solidFill>
                  <a:srgbClr val="63747C"/>
                </a:solidFill>
              </a:defRPr>
            </a:pPr>
            <a:r>
              <a:rPr sz="1050" b="0">
                <a:solidFill>
                  <a:srgbClr val="63747C"/>
                </a:solidFill>
              </a:rPr>
              <a:t>Bottom-up targets. Assumes 25% application conversion and $10,000 average outstanding capital per active investor.</a:t>
            </a:r>
          </a:p>
        </p:txBody>
      </p:sp>
    </p:spTree>
    <p:extLst>
      <p:ext uri="{BB962C8B-B14F-4D97-AF65-F5344CB8AC3E}">
        <p14:creationId xmlns:p14="http://schemas.microsoft.com/office/powerpoint/2010/main" val="363413077"/>
      </p:ext>
    </p:extLst>
  </p:cSld>
</p:sld>
</file>

<file path=ppt/slides/slide13.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71CDCDDE-2D69-4E1A-94B0-4F3FADCE947B}"/>
              </a:ext>
            </a:extLst>
          </p:cNvPr>
          <p:cNvSpPr>
            <a:spLocks xmlns:a="http://schemas.openxmlformats.org/drawingml/2006/main" noGrp="1"/>
          </p:cNvSpPr>
          <p:nvPr/>
        </p:nvSpPr>
        <p:spPr>
          <a:xfrm xmlns:a="http://schemas.openxmlformats.org/drawingml/2006/main">
            <a:off x="571500" y="409575"/>
            <a:ext cx="11049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83746"/>
                </a:solidFill>
              </a:defRPr>
            </a:defPPr>
            <a:lvl1pPr>
              <a:defRPr sz="2550" b="1">
                <a:solidFill>
                  <a:srgbClr val="183746"/>
                </a:solidFill>
              </a:defRPr>
            </a:lvl1pPr>
            <a:lvl2pPr>
              <a:defRPr sz="2550" b="1">
                <a:solidFill>
                  <a:srgbClr val="183746"/>
                </a:solidFill>
              </a:defRPr>
            </a:lvl2pPr>
            <a:lvl3pPr>
              <a:defRPr sz="2550" b="1">
                <a:solidFill>
                  <a:srgbClr val="183746"/>
                </a:solidFill>
              </a:defRPr>
            </a:lvl3pPr>
            <a:lvl4pPr>
              <a:defRPr sz="2550" b="1">
                <a:solidFill>
                  <a:srgbClr val="183746"/>
                </a:solidFill>
              </a:defRPr>
            </a:lvl4pPr>
            <a:lvl5pPr>
              <a:defRPr sz="2550" b="1">
                <a:solidFill>
                  <a:srgbClr val="183746"/>
                </a:solidFill>
              </a:defRPr>
            </a:lvl5pPr>
            <a:lvl6pPr>
              <a:defRPr sz="2550" b="1">
                <a:solidFill>
                  <a:srgbClr val="183746"/>
                </a:solidFill>
              </a:defRPr>
            </a:lvl6pPr>
            <a:lvl7pPr>
              <a:defRPr sz="2550" b="1">
                <a:solidFill>
                  <a:srgbClr val="183746"/>
                </a:solidFill>
              </a:defRPr>
            </a:lvl7pPr>
            <a:lvl8pPr>
              <a:defRPr sz="2550" b="1">
                <a:solidFill>
                  <a:srgbClr val="183746"/>
                </a:solidFill>
              </a:defRPr>
            </a:lvl8pPr>
            <a:lvl9pPr>
              <a:defRPr sz="2550" b="1">
                <a:solidFill>
                  <a:srgbClr val="183746"/>
                </a:solidFill>
              </a:defRPr>
            </a:lvl9pPr>
          </a:lstStyle>
          <a:p xmlns:a="http://schemas.openxmlformats.org/drawingml/2006/main">
            <a:pPr>
              <a:defRPr sz="2550" b="1">
                <a:solidFill>
                  <a:srgbClr val="183746"/>
                </a:solidFill>
              </a:defRPr>
            </a:pPr>
            <a:r>
              <a:rPr sz="2550" b="1">
                <a:solidFill>
                  <a:srgbClr val="183746"/>
                </a:solidFill>
              </a:rPr>
              <a:t>Three-year company forecast</a:t>
            </a:r>
          </a:p>
        </p:txBody>
      </p:sp>
      <p:sp>
        <p:nvSpPr>
          <p:cNvPr id="2" name="">
            <a:extLst xmlns:a="http://schemas.openxmlformats.org/drawingml/2006/main">
              <a:ext uri="{FF2B5EF4-FFF2-40B4-BE49-F238E27FC236}">
                <a16:creationId xmlns:a16="http://schemas.microsoft.com/office/drawing/2014/main" id="{736183E1-5520-4F17-A6A7-039D5A672EF7}"/>
              </a:ext>
            </a:extLst>
          </p:cNvPr>
          <p:cNvSpPr>
            <a:spLocks xmlns:a="http://schemas.openxmlformats.org/drawingml/2006/main" noGrp="1"/>
          </p:cNvSpPr>
          <p:nvPr/>
        </p:nvSpPr>
        <p:spPr>
          <a:xfrm xmlns:a="http://schemas.openxmlformats.org/drawingml/2006/main">
            <a:off x="571500" y="6410325"/>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63747C"/>
                </a:solidFill>
              </a:defRPr>
            </a:defPPr>
            <a:lvl1pPr>
              <a:defRPr sz="900" b="0">
                <a:solidFill>
                  <a:srgbClr val="63747C"/>
                </a:solidFill>
              </a:defRPr>
            </a:lvl1pPr>
            <a:lvl2pPr>
              <a:defRPr sz="900" b="0">
                <a:solidFill>
                  <a:srgbClr val="63747C"/>
                </a:solidFill>
              </a:defRPr>
            </a:lvl2pPr>
            <a:lvl3pPr>
              <a:defRPr sz="900" b="0">
                <a:solidFill>
                  <a:srgbClr val="63747C"/>
                </a:solidFill>
              </a:defRPr>
            </a:lvl3pPr>
            <a:lvl4pPr>
              <a:defRPr sz="900" b="0">
                <a:solidFill>
                  <a:srgbClr val="63747C"/>
                </a:solidFill>
              </a:defRPr>
            </a:lvl4pPr>
            <a:lvl5pPr>
              <a:defRPr sz="900" b="0">
                <a:solidFill>
                  <a:srgbClr val="63747C"/>
                </a:solidFill>
              </a:defRPr>
            </a:lvl5pPr>
            <a:lvl6pPr>
              <a:defRPr sz="900" b="0">
                <a:solidFill>
                  <a:srgbClr val="63747C"/>
                </a:solidFill>
              </a:defRPr>
            </a:lvl6pPr>
            <a:lvl7pPr>
              <a:defRPr sz="900" b="0">
                <a:solidFill>
                  <a:srgbClr val="63747C"/>
                </a:solidFill>
              </a:defRPr>
            </a:lvl7pPr>
            <a:lvl8pPr>
              <a:defRPr sz="900" b="0">
                <a:solidFill>
                  <a:srgbClr val="63747C"/>
                </a:solidFill>
              </a:defRPr>
            </a:lvl8pPr>
            <a:lvl9pPr>
              <a:defRPr sz="900" b="0">
                <a:solidFill>
                  <a:srgbClr val="63747C"/>
                </a:solidFill>
              </a:defRPr>
            </a:lvl9pPr>
          </a:lstStyle>
          <a:p xmlns:a="http://schemas.openxmlformats.org/drawingml/2006/main">
            <a:pPr>
              <a:defRPr sz="900" b="0">
                <a:solidFill>
                  <a:srgbClr val="63747C"/>
                </a:solidFill>
              </a:defRPr>
            </a:pPr>
            <a:r>
              <a:rPr sz="900" b="0">
                <a:solidFill>
                  <a:srgbClr val="63747C"/>
                </a:solidFill>
              </a:rPr>
              <a:t>BANKERS FIRST CHOICE</a:t>
            </a:r>
          </a:p>
        </p:txBody>
      </p:sp>
      <p:sp>
        <p:nvSpPr>
          <p:cNvPr id="3" name="">
            <a:extLst xmlns:a="http://schemas.openxmlformats.org/drawingml/2006/main">
              <a:ext uri="{FF2B5EF4-FFF2-40B4-BE49-F238E27FC236}">
                <a16:creationId xmlns:a16="http://schemas.microsoft.com/office/drawing/2014/main" id="{72BB95CE-5010-404F-9E7F-A4C1CFB16F0E}"/>
              </a:ext>
            </a:extLst>
          </p:cNvPr>
          <p:cNvSpPr>
            <a:spLocks xmlns:a="http://schemas.openxmlformats.org/drawingml/2006/main" noGrp="1"/>
          </p:cNvSpPr>
          <p:nvPr/>
        </p:nvSpPr>
        <p:spPr>
          <a:xfrm xmlns:a="http://schemas.openxmlformats.org/drawingml/2006/main">
            <a:off x="11182350" y="638175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63747C"/>
                </a:solidFill>
              </a:defRPr>
            </a:defPPr>
            <a:lvl1pPr>
              <a:defRPr sz="975" b="0">
                <a:solidFill>
                  <a:srgbClr val="63747C"/>
                </a:solidFill>
              </a:defRPr>
            </a:lvl1pPr>
            <a:lvl2pPr>
              <a:defRPr sz="975" b="0">
                <a:solidFill>
                  <a:srgbClr val="63747C"/>
                </a:solidFill>
              </a:defRPr>
            </a:lvl2pPr>
            <a:lvl3pPr>
              <a:defRPr sz="975" b="0">
                <a:solidFill>
                  <a:srgbClr val="63747C"/>
                </a:solidFill>
              </a:defRPr>
            </a:lvl3pPr>
            <a:lvl4pPr>
              <a:defRPr sz="975" b="0">
                <a:solidFill>
                  <a:srgbClr val="63747C"/>
                </a:solidFill>
              </a:defRPr>
            </a:lvl4pPr>
            <a:lvl5pPr>
              <a:defRPr sz="975" b="0">
                <a:solidFill>
                  <a:srgbClr val="63747C"/>
                </a:solidFill>
              </a:defRPr>
            </a:lvl5pPr>
            <a:lvl6pPr>
              <a:defRPr sz="975" b="0">
                <a:solidFill>
                  <a:srgbClr val="63747C"/>
                </a:solidFill>
              </a:defRPr>
            </a:lvl6pPr>
            <a:lvl7pPr>
              <a:defRPr sz="975" b="0">
                <a:solidFill>
                  <a:srgbClr val="63747C"/>
                </a:solidFill>
              </a:defRPr>
            </a:lvl7pPr>
            <a:lvl8pPr>
              <a:defRPr sz="975" b="0">
                <a:solidFill>
                  <a:srgbClr val="63747C"/>
                </a:solidFill>
              </a:defRPr>
            </a:lvl8pPr>
            <a:lvl9pPr>
              <a:defRPr sz="975" b="0">
                <a:solidFill>
                  <a:srgbClr val="63747C"/>
                </a:solidFill>
              </a:defRPr>
            </a:lvl9pPr>
          </a:lstStyle>
          <a:p xmlns:a="http://schemas.openxmlformats.org/drawingml/2006/main">
            <a:pPr>
              <a:defRPr sz="975" b="0">
                <a:solidFill>
                  <a:srgbClr val="63747C"/>
                </a:solidFill>
              </a:defRPr>
            </a:pPr>
            <a:r>
              <a:rPr sz="975" b="0">
                <a:solidFill>
                  <a:srgbClr val="63747C"/>
                </a:solidFill>
              </a:rPr>
              <a:t>13</a:t>
            </a:r>
          </a:p>
        </p:txBody>
      </p:sp>
      <p:graphicFrame>
        <p:nvGraphicFramePr>
          <p:cNvPr id="4" name="">
            <a:extLst xmlns:a="http://schemas.openxmlformats.org/drawingml/2006/main">
              <a:ext uri="{FF2B5EF4-FFF2-40B4-BE49-F238E27FC236}">
                <a16:creationId xmlns:a16="http://schemas.microsoft.com/office/drawing/2014/main" id="{E4A2CDD6-CDC6-403B-A9FC-916ECE3A2793}"/>
              </a:ext>
            </a:extLst>
          </p:cNvPr>
          <p:cNvGraphicFramePr/>
          <p:nvPr/>
        </p:nvGraphicFramePr>
        <p:xfrm>
          <a:off xmlns:a="http://schemas.openxmlformats.org/drawingml/2006/main" x="571500" y="1476375"/>
          <a:ext xmlns:a="http://schemas.openxmlformats.org/drawingml/2006/main" cx="7239000" cy="3905250"/>
        </p:xfrm>
        <a:graphic xmlns:a="http://schemas.openxmlformats.org/drawingml/2006/main">
          <a:graphicData uri="http://schemas.openxmlformats.org/drawingml/2006/table">
            <a:tbl>
              <a:tblPr/>
              <a:tblGrid>
                <a:gridCol w="3619500"/>
                <a:gridCol w="1200150"/>
                <a:gridCol w="1209675"/>
                <a:gridCol w="1209675"/>
              </a:tblGrid>
              <a:tr h="433917">
                <a:tc>
                  <a:txBody>
                    <a:bodyPr/>
                    <a:lstStyle/>
                    <a:p>
                      <a:r>
                        <a:rPr sz="1350" b="1">
                          <a:solidFill>
                            <a:srgbClr val="FFFFFF"/>
                          </a:solidFill>
                        </a:rPr>
                        <a:t>US dollars in thousands</a:t>
                      </a:r>
                    </a:p>
                  </a:txBody>
                  <a:tcPr marL="91440" marR="91440" marT="45720" marB="45720">
                    <a:lnL w="6668">
                      <a:solidFill>
                        <a:srgbClr val="D6DDDE"/>
                      </a:solidFill>
                      <a:prstDash val="solid"/>
                    </a:lnL>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c>
                  <a:txBody>
                    <a:bodyPr/>
                    <a:lstStyle/>
                    <a:p>
                      <a:r>
                        <a:rPr sz="1350" b="1">
                          <a:solidFill>
                            <a:srgbClr val="FFFFFF"/>
                          </a:solidFill>
                        </a:rPr>
                        <a:t>2027</a:t>
                      </a:r>
                    </a:p>
                  </a:txBody>
                  <a:tcPr marL="91440" marR="91440" marT="45720" marB="45720">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c>
                  <a:txBody>
                    <a:bodyPr/>
                    <a:lstStyle/>
                    <a:p>
                      <a:r>
                        <a:rPr sz="1350" b="1">
                          <a:solidFill>
                            <a:srgbClr val="FFFFFF"/>
                          </a:solidFill>
                        </a:rPr>
                        <a:t>2028</a:t>
                      </a:r>
                    </a:p>
                  </a:txBody>
                  <a:tcPr marL="91440" marR="91440" marT="45720" marB="45720">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c>
                  <a:txBody>
                    <a:bodyPr/>
                    <a:lstStyle/>
                    <a:p>
                      <a:r>
                        <a:rPr sz="1350" b="1">
                          <a:solidFill>
                            <a:srgbClr val="FFFFFF"/>
                          </a:solidFill>
                        </a:rPr>
                        <a:t>2029</a:t>
                      </a:r>
                    </a:p>
                  </a:txBody>
                  <a:tcPr marL="91440" marR="91440" marT="45720" marB="45720">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r>
              <a:tr h="433917">
                <a:tc>
                  <a:txBody>
                    <a:bodyPr/>
                    <a:lstStyle/>
                    <a:p>
                      <a:r>
                        <a:rPr sz="1350" b="0">
                          <a:solidFill>
                            <a:srgbClr val="183746"/>
                          </a:solidFill>
                        </a:rPr>
                        <a:t>Revenue</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165</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520</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1,080</a:t>
                      </a:r>
                    </a:p>
                  </a:txBody>
                  <a:tcPr marL="91440" marR="91440" marT="45720" marB="45720">
                    <a:lnR w="6668">
                      <a:solidFill>
                        <a:srgbClr val="D6DDDE"/>
                      </a:solidFill>
                      <a:prstDash val="solid"/>
                    </a:lnR>
                    <a:lnB w="6668">
                      <a:solidFill>
                        <a:srgbClr val="D6DDDE"/>
                      </a:solidFill>
                      <a:prstDash val="solid"/>
                    </a:lnB>
                    <a:solidFill>
                      <a:srgbClr val="FFFFFF"/>
                    </a:solidFill>
                  </a:tcPr>
                </a:tc>
              </a:tr>
              <a:tr h="433917">
                <a:tc>
                  <a:txBody>
                    <a:bodyPr/>
                    <a:lstStyle/>
                    <a:p>
                      <a:r>
                        <a:rPr sz="1350" b="0">
                          <a:solidFill>
                            <a:srgbClr val="183746"/>
                          </a:solidFill>
                        </a:rPr>
                        <a:t>Variable costs</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(27)</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(88)</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(183)</a:t>
                      </a:r>
                    </a:p>
                  </a:txBody>
                  <a:tcPr marL="91440" marR="91440" marT="45720" marB="45720">
                    <a:lnR w="6668">
                      <a:solidFill>
                        <a:srgbClr val="D6DDDE"/>
                      </a:solidFill>
                      <a:prstDash val="solid"/>
                    </a:lnR>
                    <a:lnB w="6668">
                      <a:solidFill>
                        <a:srgbClr val="D6DDDE"/>
                      </a:solidFill>
                      <a:prstDash val="solid"/>
                    </a:lnB>
                    <a:solidFill>
                      <a:srgbClr val="EDF1F1"/>
                    </a:solidFill>
                  </a:tcPr>
                </a:tc>
              </a:tr>
              <a:tr h="433917">
                <a:tc>
                  <a:txBody>
                    <a:bodyPr/>
                    <a:lstStyle/>
                    <a:p>
                      <a:r>
                        <a:rPr sz="1350" b="0">
                          <a:solidFill>
                            <a:srgbClr val="183746"/>
                          </a:solidFill>
                        </a:rPr>
                        <a:t>Fixed cash operating costs</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(420)</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(520)</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(650)</a:t>
                      </a:r>
                    </a:p>
                  </a:txBody>
                  <a:tcPr marL="91440" marR="91440" marT="45720" marB="45720">
                    <a:lnR w="6668">
                      <a:solidFill>
                        <a:srgbClr val="D6DDDE"/>
                      </a:solidFill>
                      <a:prstDash val="solid"/>
                    </a:lnR>
                    <a:lnB w="6668">
                      <a:solidFill>
                        <a:srgbClr val="D6DDDE"/>
                      </a:solidFill>
                      <a:prstDash val="solid"/>
                    </a:lnB>
                    <a:solidFill>
                      <a:srgbClr val="FFFFFF"/>
                    </a:solidFill>
                  </a:tcPr>
                </a:tc>
              </a:tr>
              <a:tr h="433917">
                <a:tc>
                  <a:txBody>
                    <a:bodyPr/>
                    <a:lstStyle/>
                    <a:p>
                      <a:r>
                        <a:rPr sz="1350" b="0">
                          <a:solidFill>
                            <a:srgbClr val="183746"/>
                          </a:solidFill>
                        </a:rPr>
                        <a:t>EBITDA</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(282)</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(88)</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247</a:t>
                      </a:r>
                    </a:p>
                  </a:txBody>
                  <a:tcPr marL="91440" marR="91440" marT="45720" marB="45720">
                    <a:lnR w="6668">
                      <a:solidFill>
                        <a:srgbClr val="D6DDDE"/>
                      </a:solidFill>
                      <a:prstDash val="solid"/>
                    </a:lnR>
                    <a:lnB w="6668">
                      <a:solidFill>
                        <a:srgbClr val="D6DDDE"/>
                      </a:solidFill>
                      <a:prstDash val="solid"/>
                    </a:lnB>
                    <a:solidFill>
                      <a:srgbClr val="EDF1F1"/>
                    </a:solidFill>
                  </a:tcPr>
                </a:tc>
              </a:tr>
              <a:tr h="433917">
                <a:tc>
                  <a:txBody>
                    <a:bodyPr/>
                    <a:lstStyle/>
                    <a:p>
                      <a:r>
                        <a:rPr sz="1350" b="0">
                          <a:solidFill>
                            <a:srgbClr val="183746"/>
                          </a:solidFill>
                        </a:rPr>
                        <a:t>Depreciation</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(15)</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(20)</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(25)</a:t>
                      </a:r>
                    </a:p>
                  </a:txBody>
                  <a:tcPr marL="91440" marR="91440" marT="45720" marB="45720">
                    <a:lnR w="6668">
                      <a:solidFill>
                        <a:srgbClr val="D6DDDE"/>
                      </a:solidFill>
                      <a:prstDash val="solid"/>
                    </a:lnR>
                    <a:lnB w="6668">
                      <a:solidFill>
                        <a:srgbClr val="D6DDDE"/>
                      </a:solidFill>
                      <a:prstDash val="solid"/>
                    </a:lnB>
                    <a:solidFill>
                      <a:srgbClr val="FFFFFF"/>
                    </a:solidFill>
                  </a:tcPr>
                </a:tc>
              </a:tr>
              <a:tr h="433917">
                <a:tc>
                  <a:txBody>
                    <a:bodyPr/>
                    <a:lstStyle/>
                    <a:p>
                      <a:r>
                        <a:rPr sz="1350" b="0">
                          <a:solidFill>
                            <a:srgbClr val="183746"/>
                          </a:solidFill>
                        </a:rPr>
                        <a:t>Pretax income</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(297)</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(108)</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222</a:t>
                      </a:r>
                    </a:p>
                  </a:txBody>
                  <a:tcPr marL="91440" marR="91440" marT="45720" marB="45720">
                    <a:lnR w="6668">
                      <a:solidFill>
                        <a:srgbClr val="D6DDDE"/>
                      </a:solidFill>
                      <a:prstDash val="solid"/>
                    </a:lnR>
                    <a:lnB w="6668">
                      <a:solidFill>
                        <a:srgbClr val="D6DDDE"/>
                      </a:solidFill>
                      <a:prstDash val="solid"/>
                    </a:lnB>
                    <a:solidFill>
                      <a:srgbClr val="EDF1F1"/>
                    </a:solidFill>
                  </a:tcPr>
                </a:tc>
              </a:tr>
              <a:tr h="433917">
                <a:tc>
                  <a:txBody>
                    <a:bodyPr/>
                    <a:lstStyle/>
                    <a:p>
                      <a:r>
                        <a:rPr sz="1350" b="0">
                          <a:solidFill>
                            <a:srgbClr val="183746"/>
                          </a:solidFill>
                        </a:rPr>
                        <a:t>Illustrative taxes</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0</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0</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(55.5)</a:t>
                      </a:r>
                    </a:p>
                  </a:txBody>
                  <a:tcPr marL="91440" marR="91440" marT="45720" marB="45720">
                    <a:lnR w="6668">
                      <a:solidFill>
                        <a:srgbClr val="D6DDDE"/>
                      </a:solidFill>
                      <a:prstDash val="solid"/>
                    </a:lnR>
                    <a:lnB w="6668">
                      <a:solidFill>
                        <a:srgbClr val="D6DDDE"/>
                      </a:solidFill>
                      <a:prstDash val="solid"/>
                    </a:lnB>
                    <a:solidFill>
                      <a:srgbClr val="FFFFFF"/>
                    </a:solidFill>
                  </a:tcPr>
                </a:tc>
              </a:tr>
              <a:tr h="433917">
                <a:tc>
                  <a:txBody>
                    <a:bodyPr/>
                    <a:lstStyle/>
                    <a:p>
                      <a:r>
                        <a:rPr sz="1350" b="0">
                          <a:solidFill>
                            <a:srgbClr val="183746"/>
                          </a:solidFill>
                        </a:rPr>
                        <a:t>Net income</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(297)</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(108)</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166.5</a:t>
                      </a:r>
                    </a:p>
                  </a:txBody>
                  <a:tcPr marL="91440" marR="91440" marT="45720" marB="45720">
                    <a:lnR w="6668">
                      <a:solidFill>
                        <a:srgbClr val="D6DDDE"/>
                      </a:solidFill>
                      <a:prstDash val="solid"/>
                    </a:lnR>
                    <a:lnB w="6668">
                      <a:solidFill>
                        <a:srgbClr val="D6DDDE"/>
                      </a:solidFill>
                      <a:prstDash val="solid"/>
                    </a:lnB>
                    <a:solidFill>
                      <a:srgbClr val="EDF1F1"/>
                    </a:solidFill>
                  </a:tcPr>
                </a:tc>
              </a:tr>
            </a:tbl>
          </a:graphicData>
        </a:graphic>
      </p:graphicFrame>
      <p:sp>
        <p:nvSpPr>
          <p:cNvPr id="5" name="">
            <a:extLst xmlns:a="http://schemas.openxmlformats.org/drawingml/2006/main">
              <a:ext uri="{FF2B5EF4-FFF2-40B4-BE49-F238E27FC236}">
                <a16:creationId xmlns:a16="http://schemas.microsoft.com/office/drawing/2014/main" id="{71C79DE8-E1E0-48EB-B077-136D1DB8CCF2}"/>
              </a:ext>
            </a:extLst>
          </p:cNvPr>
          <p:cNvSpPr>
            <a:spLocks xmlns:a="http://schemas.openxmlformats.org/drawingml/2006/main" noGrp="1"/>
          </p:cNvSpPr>
          <p:nvPr/>
        </p:nvSpPr>
        <p:spPr>
          <a:xfrm xmlns:a="http://schemas.openxmlformats.org/drawingml/2006/main">
            <a:off x="8572500" y="1562100"/>
            <a:ext cx="3048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247D82"/>
                </a:solidFill>
              </a:defRPr>
            </a:defPPr>
            <a:lvl1pPr>
              <a:defRPr sz="3900" b="1">
                <a:solidFill>
                  <a:srgbClr val="247D82"/>
                </a:solidFill>
              </a:defRPr>
            </a:lvl1pPr>
            <a:lvl2pPr>
              <a:defRPr sz="3900" b="1">
                <a:solidFill>
                  <a:srgbClr val="247D82"/>
                </a:solidFill>
              </a:defRPr>
            </a:lvl2pPr>
            <a:lvl3pPr>
              <a:defRPr sz="3900" b="1">
                <a:solidFill>
                  <a:srgbClr val="247D82"/>
                </a:solidFill>
              </a:defRPr>
            </a:lvl3pPr>
            <a:lvl4pPr>
              <a:defRPr sz="3900" b="1">
                <a:solidFill>
                  <a:srgbClr val="247D82"/>
                </a:solidFill>
              </a:defRPr>
            </a:lvl4pPr>
            <a:lvl5pPr>
              <a:defRPr sz="3900" b="1">
                <a:solidFill>
                  <a:srgbClr val="247D82"/>
                </a:solidFill>
              </a:defRPr>
            </a:lvl5pPr>
            <a:lvl6pPr>
              <a:defRPr sz="3900" b="1">
                <a:solidFill>
                  <a:srgbClr val="247D82"/>
                </a:solidFill>
              </a:defRPr>
            </a:lvl6pPr>
            <a:lvl7pPr>
              <a:defRPr sz="3900" b="1">
                <a:solidFill>
                  <a:srgbClr val="247D82"/>
                </a:solidFill>
              </a:defRPr>
            </a:lvl7pPr>
            <a:lvl8pPr>
              <a:defRPr sz="3900" b="1">
                <a:solidFill>
                  <a:srgbClr val="247D82"/>
                </a:solidFill>
              </a:defRPr>
            </a:lvl8pPr>
            <a:lvl9pPr>
              <a:defRPr sz="3900" b="1">
                <a:solidFill>
                  <a:srgbClr val="247D82"/>
                </a:solidFill>
              </a:defRPr>
            </a:lvl9pPr>
          </a:lstStyle>
          <a:p xmlns:a="http://schemas.openxmlformats.org/drawingml/2006/main">
            <a:pPr>
              <a:defRPr sz="3900" b="1">
                <a:solidFill>
                  <a:srgbClr val="247D82"/>
                </a:solidFill>
              </a:defRPr>
            </a:pPr>
            <a:r>
              <a:rPr sz="3900" b="1">
                <a:solidFill>
                  <a:srgbClr val="247D82"/>
                </a:solidFill>
              </a:rPr>
              <a:t>$247k</a:t>
            </a:r>
          </a:p>
        </p:txBody>
      </p:sp>
      <p:sp>
        <p:nvSpPr>
          <p:cNvPr id="6" name="">
            <a:extLst xmlns:a="http://schemas.openxmlformats.org/drawingml/2006/main">
              <a:ext uri="{FF2B5EF4-FFF2-40B4-BE49-F238E27FC236}">
                <a16:creationId xmlns:a16="http://schemas.microsoft.com/office/drawing/2014/main" id="{9D8622D5-3755-470E-96D0-8B4C8BC6C4F0}"/>
              </a:ext>
            </a:extLst>
          </p:cNvPr>
          <p:cNvSpPr>
            <a:spLocks xmlns:a="http://schemas.openxmlformats.org/drawingml/2006/main" noGrp="1"/>
          </p:cNvSpPr>
          <p:nvPr/>
        </p:nvSpPr>
        <p:spPr>
          <a:xfrm xmlns:a="http://schemas.openxmlformats.org/drawingml/2006/main">
            <a:off x="8572500" y="2409825"/>
            <a:ext cx="304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3746"/>
                </a:solidFill>
              </a:defRPr>
            </a:defPPr>
            <a:lvl1pPr>
              <a:defRPr sz="1875" b="0">
                <a:solidFill>
                  <a:srgbClr val="183746"/>
                </a:solidFill>
              </a:defRPr>
            </a:lvl1pPr>
            <a:lvl2pPr>
              <a:defRPr sz="1875" b="0">
                <a:solidFill>
                  <a:srgbClr val="183746"/>
                </a:solidFill>
              </a:defRPr>
            </a:lvl2pPr>
            <a:lvl3pPr>
              <a:defRPr sz="1875" b="0">
                <a:solidFill>
                  <a:srgbClr val="183746"/>
                </a:solidFill>
              </a:defRPr>
            </a:lvl3pPr>
            <a:lvl4pPr>
              <a:defRPr sz="1875" b="0">
                <a:solidFill>
                  <a:srgbClr val="183746"/>
                </a:solidFill>
              </a:defRPr>
            </a:lvl4pPr>
            <a:lvl5pPr>
              <a:defRPr sz="1875" b="0">
                <a:solidFill>
                  <a:srgbClr val="183746"/>
                </a:solidFill>
              </a:defRPr>
            </a:lvl5pPr>
            <a:lvl6pPr>
              <a:defRPr sz="1875" b="0">
                <a:solidFill>
                  <a:srgbClr val="183746"/>
                </a:solidFill>
              </a:defRPr>
            </a:lvl6pPr>
            <a:lvl7pPr>
              <a:defRPr sz="1875" b="0">
                <a:solidFill>
                  <a:srgbClr val="183746"/>
                </a:solidFill>
              </a:defRPr>
            </a:lvl7pPr>
            <a:lvl8pPr>
              <a:defRPr sz="1875" b="0">
                <a:solidFill>
                  <a:srgbClr val="183746"/>
                </a:solidFill>
              </a:defRPr>
            </a:lvl8pPr>
            <a:lvl9pPr>
              <a:defRPr sz="1875" b="0">
                <a:solidFill>
                  <a:srgbClr val="183746"/>
                </a:solidFill>
              </a:defRPr>
            </a:lvl9pPr>
          </a:lstStyle>
          <a:p xmlns:a="http://schemas.openxmlformats.org/drawingml/2006/main">
            <a:pPr>
              <a:defRPr sz="1875" b="0">
                <a:solidFill>
                  <a:srgbClr val="183746"/>
                </a:solidFill>
              </a:defRPr>
            </a:pPr>
            <a:r>
              <a:rPr sz="1875" b="0">
                <a:solidFill>
                  <a:srgbClr val="183746"/>
                </a:solidFill>
              </a:rPr>
              <a:t>2029 EBITDA</a:t>
            </a:r>
          </a:p>
        </p:txBody>
      </p:sp>
      <p:sp>
        <p:nvSpPr>
          <p:cNvPr id="7" name="">
            <a:extLst xmlns:a="http://schemas.openxmlformats.org/drawingml/2006/main">
              <a:ext uri="{FF2B5EF4-FFF2-40B4-BE49-F238E27FC236}">
                <a16:creationId xmlns:a16="http://schemas.microsoft.com/office/drawing/2014/main" id="{1B78597A-D0EE-4F6E-AABD-CD19B5B5A2AB}"/>
              </a:ext>
            </a:extLst>
          </p:cNvPr>
          <p:cNvSpPr>
            <a:spLocks xmlns:a="http://schemas.openxmlformats.org/drawingml/2006/main" noGrp="1"/>
          </p:cNvSpPr>
          <p:nvPr/>
        </p:nvSpPr>
        <p:spPr>
          <a:xfrm xmlns:a="http://schemas.openxmlformats.org/drawingml/2006/main">
            <a:off x="8572500" y="3486150"/>
            <a:ext cx="3048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600" b="1">
                <a:solidFill>
                  <a:srgbClr val="183746"/>
                </a:solidFill>
              </a:defRPr>
            </a:defPPr>
            <a:lvl1pPr>
              <a:defRPr sz="3600" b="1">
                <a:solidFill>
                  <a:srgbClr val="183746"/>
                </a:solidFill>
              </a:defRPr>
            </a:lvl1pPr>
            <a:lvl2pPr>
              <a:defRPr sz="3600" b="1">
                <a:solidFill>
                  <a:srgbClr val="183746"/>
                </a:solidFill>
              </a:defRPr>
            </a:lvl2pPr>
            <a:lvl3pPr>
              <a:defRPr sz="3600" b="1">
                <a:solidFill>
                  <a:srgbClr val="183746"/>
                </a:solidFill>
              </a:defRPr>
            </a:lvl3pPr>
            <a:lvl4pPr>
              <a:defRPr sz="3600" b="1">
                <a:solidFill>
                  <a:srgbClr val="183746"/>
                </a:solidFill>
              </a:defRPr>
            </a:lvl4pPr>
            <a:lvl5pPr>
              <a:defRPr sz="3600" b="1">
                <a:solidFill>
                  <a:srgbClr val="183746"/>
                </a:solidFill>
              </a:defRPr>
            </a:lvl5pPr>
            <a:lvl6pPr>
              <a:defRPr sz="3600" b="1">
                <a:solidFill>
                  <a:srgbClr val="183746"/>
                </a:solidFill>
              </a:defRPr>
            </a:lvl6pPr>
            <a:lvl7pPr>
              <a:defRPr sz="3600" b="1">
                <a:solidFill>
                  <a:srgbClr val="183746"/>
                </a:solidFill>
              </a:defRPr>
            </a:lvl7pPr>
            <a:lvl8pPr>
              <a:defRPr sz="3600" b="1">
                <a:solidFill>
                  <a:srgbClr val="183746"/>
                </a:solidFill>
              </a:defRPr>
            </a:lvl8pPr>
            <a:lvl9pPr>
              <a:defRPr sz="3600" b="1">
                <a:solidFill>
                  <a:srgbClr val="183746"/>
                </a:solidFill>
              </a:defRPr>
            </a:lvl9pPr>
          </a:lstStyle>
          <a:p xmlns:a="http://schemas.openxmlformats.org/drawingml/2006/main">
            <a:pPr>
              <a:defRPr sz="3600" b="1">
                <a:solidFill>
                  <a:srgbClr val="183746"/>
                </a:solidFill>
              </a:defRPr>
            </a:pPr>
            <a:r>
              <a:rPr sz="3600" b="1">
                <a:solidFill>
                  <a:srgbClr val="183746"/>
                </a:solidFill>
              </a:rPr>
              <a:t>$166.5k</a:t>
            </a:r>
          </a:p>
        </p:txBody>
      </p:sp>
      <p:sp>
        <p:nvSpPr>
          <p:cNvPr id="8" name="">
            <a:extLst xmlns:a="http://schemas.openxmlformats.org/drawingml/2006/main">
              <a:ext uri="{FF2B5EF4-FFF2-40B4-BE49-F238E27FC236}">
                <a16:creationId xmlns:a16="http://schemas.microsoft.com/office/drawing/2014/main" id="{77E947C5-ED1F-492D-933C-CA609A792B45}"/>
              </a:ext>
            </a:extLst>
          </p:cNvPr>
          <p:cNvSpPr>
            <a:spLocks xmlns:a="http://schemas.openxmlformats.org/drawingml/2006/main" noGrp="1"/>
          </p:cNvSpPr>
          <p:nvPr/>
        </p:nvSpPr>
        <p:spPr>
          <a:xfrm xmlns:a="http://schemas.openxmlformats.org/drawingml/2006/main">
            <a:off x="8572500" y="4324350"/>
            <a:ext cx="304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83746"/>
                </a:solidFill>
              </a:defRPr>
            </a:defPPr>
            <a:lvl1pPr>
              <a:defRPr sz="1875" b="0">
                <a:solidFill>
                  <a:srgbClr val="183746"/>
                </a:solidFill>
              </a:defRPr>
            </a:lvl1pPr>
            <a:lvl2pPr>
              <a:defRPr sz="1875" b="0">
                <a:solidFill>
                  <a:srgbClr val="183746"/>
                </a:solidFill>
              </a:defRPr>
            </a:lvl2pPr>
            <a:lvl3pPr>
              <a:defRPr sz="1875" b="0">
                <a:solidFill>
                  <a:srgbClr val="183746"/>
                </a:solidFill>
              </a:defRPr>
            </a:lvl3pPr>
            <a:lvl4pPr>
              <a:defRPr sz="1875" b="0">
                <a:solidFill>
                  <a:srgbClr val="183746"/>
                </a:solidFill>
              </a:defRPr>
            </a:lvl4pPr>
            <a:lvl5pPr>
              <a:defRPr sz="1875" b="0">
                <a:solidFill>
                  <a:srgbClr val="183746"/>
                </a:solidFill>
              </a:defRPr>
            </a:lvl5pPr>
            <a:lvl6pPr>
              <a:defRPr sz="1875" b="0">
                <a:solidFill>
                  <a:srgbClr val="183746"/>
                </a:solidFill>
              </a:defRPr>
            </a:lvl6pPr>
            <a:lvl7pPr>
              <a:defRPr sz="1875" b="0">
                <a:solidFill>
                  <a:srgbClr val="183746"/>
                </a:solidFill>
              </a:defRPr>
            </a:lvl7pPr>
            <a:lvl8pPr>
              <a:defRPr sz="1875" b="0">
                <a:solidFill>
                  <a:srgbClr val="183746"/>
                </a:solidFill>
              </a:defRPr>
            </a:lvl8pPr>
            <a:lvl9pPr>
              <a:defRPr sz="1875" b="0">
                <a:solidFill>
                  <a:srgbClr val="183746"/>
                </a:solidFill>
              </a:defRPr>
            </a:lvl9pPr>
          </a:lstStyle>
          <a:p xmlns:a="http://schemas.openxmlformats.org/drawingml/2006/main">
            <a:pPr>
              <a:defRPr sz="1875" b="0">
                <a:solidFill>
                  <a:srgbClr val="183746"/>
                </a:solidFill>
              </a:defRPr>
            </a:pPr>
            <a:r>
              <a:rPr sz="1875" b="0">
                <a:solidFill>
                  <a:srgbClr val="183746"/>
                </a:solidFill>
              </a:rPr>
              <a:t>2029 net income</a:t>
            </a:r>
          </a:p>
        </p:txBody>
      </p:sp>
      <p:sp>
        <p:nvSpPr>
          <p:cNvPr id="9" name="">
            <a:extLst xmlns:a="http://schemas.openxmlformats.org/drawingml/2006/main">
              <a:ext uri="{FF2B5EF4-FFF2-40B4-BE49-F238E27FC236}">
                <a16:creationId xmlns:a16="http://schemas.microsoft.com/office/drawing/2014/main" id="{79CCDA33-5285-4A7E-86FD-0E2EECE0A261}"/>
              </a:ext>
            </a:extLst>
          </p:cNvPr>
          <p:cNvSpPr>
            <a:spLocks xmlns:a="http://schemas.openxmlformats.org/drawingml/2006/main" noGrp="1"/>
          </p:cNvSpPr>
          <p:nvPr/>
        </p:nvSpPr>
        <p:spPr>
          <a:xfrm xmlns:a="http://schemas.openxmlformats.org/drawingml/2006/main">
            <a:off x="571500" y="5962650"/>
            <a:ext cx="10953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3747C"/>
                </a:solidFill>
              </a:defRPr>
            </a:defPPr>
            <a:lvl1pPr>
              <a:defRPr sz="1050" b="0">
                <a:solidFill>
                  <a:srgbClr val="63747C"/>
                </a:solidFill>
              </a:defRPr>
            </a:lvl1pPr>
            <a:lvl2pPr>
              <a:defRPr sz="1050" b="0">
                <a:solidFill>
                  <a:srgbClr val="63747C"/>
                </a:solidFill>
              </a:defRPr>
            </a:lvl2pPr>
            <a:lvl3pPr>
              <a:defRPr sz="1050" b="0">
                <a:solidFill>
                  <a:srgbClr val="63747C"/>
                </a:solidFill>
              </a:defRPr>
            </a:lvl3pPr>
            <a:lvl4pPr>
              <a:defRPr sz="1050" b="0">
                <a:solidFill>
                  <a:srgbClr val="63747C"/>
                </a:solidFill>
              </a:defRPr>
            </a:lvl4pPr>
            <a:lvl5pPr>
              <a:defRPr sz="1050" b="0">
                <a:solidFill>
                  <a:srgbClr val="63747C"/>
                </a:solidFill>
              </a:defRPr>
            </a:lvl5pPr>
            <a:lvl6pPr>
              <a:defRPr sz="1050" b="0">
                <a:solidFill>
                  <a:srgbClr val="63747C"/>
                </a:solidFill>
              </a:defRPr>
            </a:lvl6pPr>
            <a:lvl7pPr>
              <a:defRPr sz="1050" b="0">
                <a:solidFill>
                  <a:srgbClr val="63747C"/>
                </a:solidFill>
              </a:defRPr>
            </a:lvl7pPr>
            <a:lvl8pPr>
              <a:defRPr sz="1050" b="0">
                <a:solidFill>
                  <a:srgbClr val="63747C"/>
                </a:solidFill>
              </a:defRPr>
            </a:lvl8pPr>
            <a:lvl9pPr>
              <a:defRPr sz="1050" b="0">
                <a:solidFill>
                  <a:srgbClr val="63747C"/>
                </a:solidFill>
              </a:defRPr>
            </a:lvl9pPr>
          </a:lstStyle>
          <a:p xmlns:a="http://schemas.openxmlformats.org/drawingml/2006/main">
            <a:pPr>
              <a:defRPr sz="1050" b="0">
                <a:solidFill>
                  <a:srgbClr val="63747C"/>
                </a:solidFill>
              </a:defRPr>
            </a:pPr>
            <a:r>
              <a:rPr sz="1050" b="0">
                <a:solidFill>
                  <a:srgbClr val="63747C"/>
                </a:solidFill>
              </a:rPr>
              <a:t>Base case, first full operating year 2027. Cumulative net income remains negative $238,500 through 2029.</a:t>
            </a:r>
          </a:p>
        </p:txBody>
      </p:sp>
    </p:spTree>
    <p:extLst>
      <p:ext uri="{BB962C8B-B14F-4D97-AF65-F5344CB8AC3E}">
        <p14:creationId xmlns:p14="http://schemas.microsoft.com/office/powerpoint/2010/main" val="732141374"/>
      </p:ext>
    </p:extLst>
  </p:cSld>
</p:sld>
</file>

<file path=ppt/slides/slide14.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1DF64DAF-57FC-4A5A-8481-B2A4E6446146}"/>
              </a:ext>
            </a:extLst>
          </p:cNvPr>
          <p:cNvSpPr>
            <a:spLocks xmlns:a="http://schemas.openxmlformats.org/drawingml/2006/main" noGrp="1"/>
          </p:cNvSpPr>
          <p:nvPr/>
        </p:nvSpPr>
        <p:spPr>
          <a:xfrm xmlns:a="http://schemas.openxmlformats.org/drawingml/2006/main">
            <a:off x="571500" y="409575"/>
            <a:ext cx="11049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83746"/>
                </a:solidFill>
              </a:defRPr>
            </a:defPPr>
            <a:lvl1pPr>
              <a:defRPr sz="2550" b="1">
                <a:solidFill>
                  <a:srgbClr val="183746"/>
                </a:solidFill>
              </a:defRPr>
            </a:lvl1pPr>
            <a:lvl2pPr>
              <a:defRPr sz="2550" b="1">
                <a:solidFill>
                  <a:srgbClr val="183746"/>
                </a:solidFill>
              </a:defRPr>
            </a:lvl2pPr>
            <a:lvl3pPr>
              <a:defRPr sz="2550" b="1">
                <a:solidFill>
                  <a:srgbClr val="183746"/>
                </a:solidFill>
              </a:defRPr>
            </a:lvl3pPr>
            <a:lvl4pPr>
              <a:defRPr sz="2550" b="1">
                <a:solidFill>
                  <a:srgbClr val="183746"/>
                </a:solidFill>
              </a:defRPr>
            </a:lvl4pPr>
            <a:lvl5pPr>
              <a:defRPr sz="2550" b="1">
                <a:solidFill>
                  <a:srgbClr val="183746"/>
                </a:solidFill>
              </a:defRPr>
            </a:lvl5pPr>
            <a:lvl6pPr>
              <a:defRPr sz="2550" b="1">
                <a:solidFill>
                  <a:srgbClr val="183746"/>
                </a:solidFill>
              </a:defRPr>
            </a:lvl6pPr>
            <a:lvl7pPr>
              <a:defRPr sz="2550" b="1">
                <a:solidFill>
                  <a:srgbClr val="183746"/>
                </a:solidFill>
              </a:defRPr>
            </a:lvl7pPr>
            <a:lvl8pPr>
              <a:defRPr sz="2550" b="1">
                <a:solidFill>
                  <a:srgbClr val="183746"/>
                </a:solidFill>
              </a:defRPr>
            </a:lvl8pPr>
            <a:lvl9pPr>
              <a:defRPr sz="2550" b="1">
                <a:solidFill>
                  <a:srgbClr val="183746"/>
                </a:solidFill>
              </a:defRPr>
            </a:lvl9pPr>
          </a:lstStyle>
          <a:p xmlns:a="http://schemas.openxmlformats.org/drawingml/2006/main">
            <a:pPr>
              <a:defRPr sz="2550" b="1">
                <a:solidFill>
                  <a:srgbClr val="183746"/>
                </a:solidFill>
              </a:defRPr>
            </a:pPr>
            <a:r>
              <a:rPr sz="2550" b="1">
                <a:solidFill>
                  <a:srgbClr val="183746"/>
                </a:solidFill>
              </a:rPr>
              <a:t>A $1.25 million company capital raise</a:t>
            </a:r>
          </a:p>
        </p:txBody>
      </p:sp>
      <p:sp>
        <p:nvSpPr>
          <p:cNvPr id="2" name="">
            <a:extLst xmlns:a="http://schemas.openxmlformats.org/drawingml/2006/main">
              <a:ext uri="{FF2B5EF4-FFF2-40B4-BE49-F238E27FC236}">
                <a16:creationId xmlns:a16="http://schemas.microsoft.com/office/drawing/2014/main" id="{668A3FA3-0F8F-4EB1-B70A-48713E097A7A}"/>
              </a:ext>
            </a:extLst>
          </p:cNvPr>
          <p:cNvSpPr>
            <a:spLocks xmlns:a="http://schemas.openxmlformats.org/drawingml/2006/main" noGrp="1"/>
          </p:cNvSpPr>
          <p:nvPr/>
        </p:nvSpPr>
        <p:spPr>
          <a:xfrm xmlns:a="http://schemas.openxmlformats.org/drawingml/2006/main">
            <a:off x="571500" y="6410325"/>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63747C"/>
                </a:solidFill>
              </a:defRPr>
            </a:defPPr>
            <a:lvl1pPr>
              <a:defRPr sz="900" b="0">
                <a:solidFill>
                  <a:srgbClr val="63747C"/>
                </a:solidFill>
              </a:defRPr>
            </a:lvl1pPr>
            <a:lvl2pPr>
              <a:defRPr sz="900" b="0">
                <a:solidFill>
                  <a:srgbClr val="63747C"/>
                </a:solidFill>
              </a:defRPr>
            </a:lvl2pPr>
            <a:lvl3pPr>
              <a:defRPr sz="900" b="0">
                <a:solidFill>
                  <a:srgbClr val="63747C"/>
                </a:solidFill>
              </a:defRPr>
            </a:lvl3pPr>
            <a:lvl4pPr>
              <a:defRPr sz="900" b="0">
                <a:solidFill>
                  <a:srgbClr val="63747C"/>
                </a:solidFill>
              </a:defRPr>
            </a:lvl4pPr>
            <a:lvl5pPr>
              <a:defRPr sz="900" b="0">
                <a:solidFill>
                  <a:srgbClr val="63747C"/>
                </a:solidFill>
              </a:defRPr>
            </a:lvl5pPr>
            <a:lvl6pPr>
              <a:defRPr sz="900" b="0">
                <a:solidFill>
                  <a:srgbClr val="63747C"/>
                </a:solidFill>
              </a:defRPr>
            </a:lvl6pPr>
            <a:lvl7pPr>
              <a:defRPr sz="900" b="0">
                <a:solidFill>
                  <a:srgbClr val="63747C"/>
                </a:solidFill>
              </a:defRPr>
            </a:lvl7pPr>
            <a:lvl8pPr>
              <a:defRPr sz="900" b="0">
                <a:solidFill>
                  <a:srgbClr val="63747C"/>
                </a:solidFill>
              </a:defRPr>
            </a:lvl8pPr>
            <a:lvl9pPr>
              <a:defRPr sz="900" b="0">
                <a:solidFill>
                  <a:srgbClr val="63747C"/>
                </a:solidFill>
              </a:defRPr>
            </a:lvl9pPr>
          </a:lstStyle>
          <a:p xmlns:a="http://schemas.openxmlformats.org/drawingml/2006/main">
            <a:pPr>
              <a:defRPr sz="900" b="0">
                <a:solidFill>
                  <a:srgbClr val="63747C"/>
                </a:solidFill>
              </a:defRPr>
            </a:pPr>
            <a:r>
              <a:rPr sz="900" b="0">
                <a:solidFill>
                  <a:srgbClr val="63747C"/>
                </a:solidFill>
              </a:rPr>
              <a:t>BANKERS FIRST CHOICE</a:t>
            </a:r>
          </a:p>
        </p:txBody>
      </p:sp>
      <p:sp>
        <p:nvSpPr>
          <p:cNvPr id="3" name="">
            <a:extLst xmlns:a="http://schemas.openxmlformats.org/drawingml/2006/main">
              <a:ext uri="{FF2B5EF4-FFF2-40B4-BE49-F238E27FC236}">
                <a16:creationId xmlns:a16="http://schemas.microsoft.com/office/drawing/2014/main" id="{90E5EEEC-3D2C-4E0A-A8BA-9E962073F797}"/>
              </a:ext>
            </a:extLst>
          </p:cNvPr>
          <p:cNvSpPr>
            <a:spLocks xmlns:a="http://schemas.openxmlformats.org/drawingml/2006/main" noGrp="1"/>
          </p:cNvSpPr>
          <p:nvPr/>
        </p:nvSpPr>
        <p:spPr>
          <a:xfrm xmlns:a="http://schemas.openxmlformats.org/drawingml/2006/main">
            <a:off x="11182350" y="638175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63747C"/>
                </a:solidFill>
              </a:defRPr>
            </a:defPPr>
            <a:lvl1pPr>
              <a:defRPr sz="975" b="0">
                <a:solidFill>
                  <a:srgbClr val="63747C"/>
                </a:solidFill>
              </a:defRPr>
            </a:lvl1pPr>
            <a:lvl2pPr>
              <a:defRPr sz="975" b="0">
                <a:solidFill>
                  <a:srgbClr val="63747C"/>
                </a:solidFill>
              </a:defRPr>
            </a:lvl2pPr>
            <a:lvl3pPr>
              <a:defRPr sz="975" b="0">
                <a:solidFill>
                  <a:srgbClr val="63747C"/>
                </a:solidFill>
              </a:defRPr>
            </a:lvl3pPr>
            <a:lvl4pPr>
              <a:defRPr sz="975" b="0">
                <a:solidFill>
                  <a:srgbClr val="63747C"/>
                </a:solidFill>
              </a:defRPr>
            </a:lvl4pPr>
            <a:lvl5pPr>
              <a:defRPr sz="975" b="0">
                <a:solidFill>
                  <a:srgbClr val="63747C"/>
                </a:solidFill>
              </a:defRPr>
            </a:lvl5pPr>
            <a:lvl6pPr>
              <a:defRPr sz="975" b="0">
                <a:solidFill>
                  <a:srgbClr val="63747C"/>
                </a:solidFill>
              </a:defRPr>
            </a:lvl6pPr>
            <a:lvl7pPr>
              <a:defRPr sz="975" b="0">
                <a:solidFill>
                  <a:srgbClr val="63747C"/>
                </a:solidFill>
              </a:defRPr>
            </a:lvl7pPr>
            <a:lvl8pPr>
              <a:defRPr sz="975" b="0">
                <a:solidFill>
                  <a:srgbClr val="63747C"/>
                </a:solidFill>
              </a:defRPr>
            </a:lvl8pPr>
            <a:lvl9pPr>
              <a:defRPr sz="975" b="0">
                <a:solidFill>
                  <a:srgbClr val="63747C"/>
                </a:solidFill>
              </a:defRPr>
            </a:lvl9pPr>
          </a:lstStyle>
          <a:p xmlns:a="http://schemas.openxmlformats.org/drawingml/2006/main">
            <a:pPr>
              <a:defRPr sz="975" b="0">
                <a:solidFill>
                  <a:srgbClr val="63747C"/>
                </a:solidFill>
              </a:defRPr>
            </a:pPr>
            <a:r>
              <a:rPr sz="975" b="0">
                <a:solidFill>
                  <a:srgbClr val="63747C"/>
                </a:solidFill>
              </a:rPr>
              <a:t>14</a:t>
            </a:r>
          </a:p>
        </p:txBody>
      </p:sp>
      <p:sp>
        <p:nvSpPr>
          <p:cNvPr id="4" name="">
            <a:extLst xmlns:a="http://schemas.openxmlformats.org/drawingml/2006/main">
              <a:ext uri="{FF2B5EF4-FFF2-40B4-BE49-F238E27FC236}">
                <a16:creationId xmlns:a16="http://schemas.microsoft.com/office/drawing/2014/main" id="{1A5087E0-E313-47D4-B49E-80BFE3B9033B}"/>
              </a:ext>
            </a:extLst>
          </p:cNvPr>
          <p:cNvSpPr>
            <a:spLocks xmlns:a="http://schemas.openxmlformats.org/drawingml/2006/main" noGrp="1"/>
          </p:cNvSpPr>
          <p:nvPr/>
        </p:nvSpPr>
        <p:spPr>
          <a:xfrm xmlns:a="http://schemas.openxmlformats.org/drawingml/2006/main">
            <a:off x="571500" y="1609725"/>
            <a:ext cx="4762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4500" b="1">
                <a:solidFill>
                  <a:srgbClr val="247D82"/>
                </a:solidFill>
              </a:defRPr>
            </a:defPPr>
            <a:lvl1pPr>
              <a:defRPr sz="4500" b="1">
                <a:solidFill>
                  <a:srgbClr val="247D82"/>
                </a:solidFill>
              </a:defRPr>
            </a:lvl1pPr>
            <a:lvl2pPr>
              <a:defRPr sz="4500" b="1">
                <a:solidFill>
                  <a:srgbClr val="247D82"/>
                </a:solidFill>
              </a:defRPr>
            </a:lvl2pPr>
            <a:lvl3pPr>
              <a:defRPr sz="4500" b="1">
                <a:solidFill>
                  <a:srgbClr val="247D82"/>
                </a:solidFill>
              </a:defRPr>
            </a:lvl3pPr>
            <a:lvl4pPr>
              <a:defRPr sz="4500" b="1">
                <a:solidFill>
                  <a:srgbClr val="247D82"/>
                </a:solidFill>
              </a:defRPr>
            </a:lvl4pPr>
            <a:lvl5pPr>
              <a:defRPr sz="4500" b="1">
                <a:solidFill>
                  <a:srgbClr val="247D82"/>
                </a:solidFill>
              </a:defRPr>
            </a:lvl5pPr>
            <a:lvl6pPr>
              <a:defRPr sz="4500" b="1">
                <a:solidFill>
                  <a:srgbClr val="247D82"/>
                </a:solidFill>
              </a:defRPr>
            </a:lvl6pPr>
            <a:lvl7pPr>
              <a:defRPr sz="4500" b="1">
                <a:solidFill>
                  <a:srgbClr val="247D82"/>
                </a:solidFill>
              </a:defRPr>
            </a:lvl7pPr>
            <a:lvl8pPr>
              <a:defRPr sz="4500" b="1">
                <a:solidFill>
                  <a:srgbClr val="247D82"/>
                </a:solidFill>
              </a:defRPr>
            </a:lvl8pPr>
            <a:lvl9pPr>
              <a:defRPr sz="4500" b="1">
                <a:solidFill>
                  <a:srgbClr val="247D82"/>
                </a:solidFill>
              </a:defRPr>
            </a:lvl9pPr>
          </a:lstStyle>
          <a:p xmlns:a="http://schemas.openxmlformats.org/drawingml/2006/main">
            <a:pPr>
              <a:defRPr sz="4500" b="1">
                <a:solidFill>
                  <a:srgbClr val="247D82"/>
                </a:solidFill>
              </a:defRPr>
            </a:pPr>
            <a:r>
              <a:rPr sz="4500" b="1">
                <a:solidFill>
                  <a:srgbClr val="247D82"/>
                </a:solidFill>
              </a:rPr>
              <a:t>$1.25M</a:t>
            </a:r>
          </a:p>
        </p:txBody>
      </p:sp>
      <p:sp>
        <p:nvSpPr>
          <p:cNvPr id="5" name="">
            <a:extLst xmlns:a="http://schemas.openxmlformats.org/drawingml/2006/main">
              <a:ext uri="{FF2B5EF4-FFF2-40B4-BE49-F238E27FC236}">
                <a16:creationId xmlns:a16="http://schemas.microsoft.com/office/drawing/2014/main" id="{18B823C3-CF3E-4578-8B6F-84FDDAF218BB}"/>
              </a:ext>
            </a:extLst>
          </p:cNvPr>
          <p:cNvSpPr>
            <a:spLocks xmlns:a="http://schemas.openxmlformats.org/drawingml/2006/main" noGrp="1"/>
          </p:cNvSpPr>
          <p:nvPr/>
        </p:nvSpPr>
        <p:spPr>
          <a:xfrm xmlns:a="http://schemas.openxmlformats.org/drawingml/2006/main">
            <a:off x="571500" y="2667000"/>
            <a:ext cx="4572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83746"/>
                </a:solidFill>
              </a:defRPr>
            </a:defPPr>
            <a:lvl1pPr>
              <a:defRPr sz="2175" b="1">
                <a:solidFill>
                  <a:srgbClr val="183746"/>
                </a:solidFill>
              </a:defRPr>
            </a:lvl1pPr>
            <a:lvl2pPr>
              <a:defRPr sz="2175" b="1">
                <a:solidFill>
                  <a:srgbClr val="183746"/>
                </a:solidFill>
              </a:defRPr>
            </a:lvl2pPr>
            <a:lvl3pPr>
              <a:defRPr sz="2175" b="1">
                <a:solidFill>
                  <a:srgbClr val="183746"/>
                </a:solidFill>
              </a:defRPr>
            </a:lvl3pPr>
            <a:lvl4pPr>
              <a:defRPr sz="2175" b="1">
                <a:solidFill>
                  <a:srgbClr val="183746"/>
                </a:solidFill>
              </a:defRPr>
            </a:lvl4pPr>
            <a:lvl5pPr>
              <a:defRPr sz="2175" b="1">
                <a:solidFill>
                  <a:srgbClr val="183746"/>
                </a:solidFill>
              </a:defRPr>
            </a:lvl5pPr>
            <a:lvl6pPr>
              <a:defRPr sz="2175" b="1">
                <a:solidFill>
                  <a:srgbClr val="183746"/>
                </a:solidFill>
              </a:defRPr>
            </a:lvl6pPr>
            <a:lvl7pPr>
              <a:defRPr sz="2175" b="1">
                <a:solidFill>
                  <a:srgbClr val="183746"/>
                </a:solidFill>
              </a:defRPr>
            </a:lvl7pPr>
            <a:lvl8pPr>
              <a:defRPr sz="2175" b="1">
                <a:solidFill>
                  <a:srgbClr val="183746"/>
                </a:solidFill>
              </a:defRPr>
            </a:lvl8pPr>
            <a:lvl9pPr>
              <a:defRPr sz="2175" b="1">
                <a:solidFill>
                  <a:srgbClr val="183746"/>
                </a:solidFill>
              </a:defRPr>
            </a:lvl9pPr>
          </a:lstStyle>
          <a:p xmlns:a="http://schemas.openxmlformats.org/drawingml/2006/main">
            <a:pPr>
              <a:defRPr sz="2175" b="1">
                <a:solidFill>
                  <a:srgbClr val="183746"/>
                </a:solidFill>
              </a:defRPr>
            </a:pPr>
            <a:r>
              <a:rPr sz="2175" b="1">
                <a:solidFill>
                  <a:srgbClr val="183746"/>
                </a:solidFill>
              </a:rPr>
              <a:t>Operating-company equity</a:t>
            </a:r>
          </a:p>
        </p:txBody>
      </p:sp>
      <p:sp>
        <p:nvSpPr>
          <p:cNvPr id="6" name="">
            <a:extLst xmlns:a="http://schemas.openxmlformats.org/drawingml/2006/main">
              <a:ext uri="{FF2B5EF4-FFF2-40B4-BE49-F238E27FC236}">
                <a16:creationId xmlns:a16="http://schemas.microsoft.com/office/drawing/2014/main" id="{6195BDA3-7D39-4838-9C6B-23F567AB1057}"/>
              </a:ext>
            </a:extLst>
          </p:cNvPr>
          <p:cNvSpPr>
            <a:spLocks xmlns:a="http://schemas.openxmlformats.org/drawingml/2006/main" noGrp="1"/>
          </p:cNvSpPr>
          <p:nvPr/>
        </p:nvSpPr>
        <p:spPr>
          <a:xfrm xmlns:a="http://schemas.openxmlformats.org/drawingml/2006/main">
            <a:off x="571500" y="3629025"/>
            <a:ext cx="4667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63747C"/>
                </a:solidFill>
              </a:defRPr>
            </a:defPPr>
            <a:lvl1pPr>
              <a:defRPr sz="1950" b="0">
                <a:solidFill>
                  <a:srgbClr val="63747C"/>
                </a:solidFill>
              </a:defRPr>
            </a:lvl1pPr>
            <a:lvl2pPr>
              <a:defRPr sz="1950" b="0">
                <a:solidFill>
                  <a:srgbClr val="63747C"/>
                </a:solidFill>
              </a:defRPr>
            </a:lvl2pPr>
            <a:lvl3pPr>
              <a:defRPr sz="1950" b="0">
                <a:solidFill>
                  <a:srgbClr val="63747C"/>
                </a:solidFill>
              </a:defRPr>
            </a:lvl3pPr>
            <a:lvl4pPr>
              <a:defRPr sz="1950" b="0">
                <a:solidFill>
                  <a:srgbClr val="63747C"/>
                </a:solidFill>
              </a:defRPr>
            </a:lvl4pPr>
            <a:lvl5pPr>
              <a:defRPr sz="1950" b="0">
                <a:solidFill>
                  <a:srgbClr val="63747C"/>
                </a:solidFill>
              </a:defRPr>
            </a:lvl5pPr>
            <a:lvl6pPr>
              <a:defRPr sz="1950" b="0">
                <a:solidFill>
                  <a:srgbClr val="63747C"/>
                </a:solidFill>
              </a:defRPr>
            </a:lvl6pPr>
            <a:lvl7pPr>
              <a:defRPr sz="1950" b="0">
                <a:solidFill>
                  <a:srgbClr val="63747C"/>
                </a:solidFill>
              </a:defRPr>
            </a:lvl7pPr>
            <a:lvl8pPr>
              <a:defRPr sz="1950" b="0">
                <a:solidFill>
                  <a:srgbClr val="63747C"/>
                </a:solidFill>
              </a:defRPr>
            </a:lvl8pPr>
            <a:lvl9pPr>
              <a:defRPr sz="1950" b="0">
                <a:solidFill>
                  <a:srgbClr val="63747C"/>
                </a:solidFill>
              </a:defRPr>
            </a:lvl9pPr>
          </a:lstStyle>
          <a:p xmlns:a="http://schemas.openxmlformats.org/drawingml/2006/main">
            <a:pPr>
              <a:defRPr sz="1950" b="0">
                <a:solidFill>
                  <a:srgbClr val="63747C"/>
                </a:solidFill>
              </a:defRPr>
            </a:pPr>
            <a:r>
              <a:rPr sz="1950" b="0">
                <a:solidFill>
                  <a:srgbClr val="63747C"/>
                </a:solidFill>
              </a:rPr>
              <a:t>Valuation and ownership terms</a:t>
            </a:r>
          </a:p>
          <a:p xmlns:a="http://schemas.openxmlformats.org/drawingml/2006/main">
            <a:pPr>
              <a:defRPr sz="1950" b="0">
                <a:solidFill>
                  <a:srgbClr val="63747C"/>
                </a:solidFill>
              </a:defRPr>
            </a:pPr>
            <a:r>
              <a:rPr sz="1950" b="0">
                <a:solidFill>
                  <a:srgbClr val="63747C"/>
                </a:solidFill>
              </a:rPr>
              <a:t>to be negotiated</a:t>
            </a:r>
          </a:p>
        </p:txBody>
      </p:sp>
      <p:graphicFrame>
        <p:nvGraphicFramePr>
          <p:cNvPr id="7" name="">
            <a:extLst xmlns:a="http://schemas.openxmlformats.org/drawingml/2006/main">
              <a:ext uri="{FF2B5EF4-FFF2-40B4-BE49-F238E27FC236}">
                <a16:creationId xmlns:a16="http://schemas.microsoft.com/office/drawing/2014/main" id="{D68C83A4-8774-4C33-A71F-EA09C7D74D98}"/>
              </a:ext>
            </a:extLst>
          </p:cNvPr>
          <p:cNvGraphicFramePr/>
          <p:nvPr/>
        </p:nvGraphicFramePr>
        <p:xfrm>
          <a:off xmlns:a="http://schemas.openxmlformats.org/drawingml/2006/main" x="5810250" y="1571625"/>
          <a:ext xmlns:a="http://schemas.openxmlformats.org/drawingml/2006/main" cx="5810250" cy="3238500"/>
        </p:xfrm>
        <a:graphic xmlns:a="http://schemas.openxmlformats.org/drawingml/2006/main">
          <a:graphicData uri="http://schemas.openxmlformats.org/drawingml/2006/table">
            <a:tbl>
              <a:tblPr/>
              <a:tblGrid>
                <a:gridCol w="4048125"/>
                <a:gridCol w="1762125"/>
              </a:tblGrid>
              <a:tr h="539750">
                <a:tc>
                  <a:txBody>
                    <a:bodyPr/>
                    <a:lstStyle/>
                    <a:p>
                      <a:r>
                        <a:rPr sz="1350" b="1">
                          <a:solidFill>
                            <a:srgbClr val="FFFFFF"/>
                          </a:solidFill>
                        </a:rPr>
                        <a:t>Capital allocation</a:t>
                      </a:r>
                    </a:p>
                  </a:txBody>
                  <a:tcPr marL="91440" marR="91440" marT="45720" marB="45720">
                    <a:lnL w="6668">
                      <a:solidFill>
                        <a:srgbClr val="D6DDDE"/>
                      </a:solidFill>
                      <a:prstDash val="solid"/>
                    </a:lnL>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c>
                  <a:txBody>
                    <a:bodyPr/>
                    <a:lstStyle/>
                    <a:p>
                      <a:r>
                        <a:rPr sz="1350" b="1">
                          <a:solidFill>
                            <a:srgbClr val="FFFFFF"/>
                          </a:solidFill>
                        </a:rPr>
                        <a:t>Amount</a:t>
                      </a:r>
                    </a:p>
                  </a:txBody>
                  <a:tcPr marL="91440" marR="91440" marT="45720" marB="45720">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r>
              <a:tr h="539750">
                <a:tc>
                  <a:txBody>
                    <a:bodyPr/>
                    <a:lstStyle/>
                    <a:p>
                      <a:r>
                        <a:rPr sz="1350" b="0">
                          <a:solidFill>
                            <a:srgbClr val="183746"/>
                          </a:solidFill>
                        </a:rPr>
                        <a:t>2027 net operating cash burn</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$282,000</a:t>
                      </a:r>
                    </a:p>
                  </a:txBody>
                  <a:tcPr marL="91440" marR="91440" marT="45720" marB="45720">
                    <a:lnR w="6668">
                      <a:solidFill>
                        <a:srgbClr val="D6DDDE"/>
                      </a:solidFill>
                      <a:prstDash val="solid"/>
                    </a:lnR>
                    <a:lnB w="6668">
                      <a:solidFill>
                        <a:srgbClr val="D6DDDE"/>
                      </a:solidFill>
                      <a:prstDash val="solid"/>
                    </a:lnB>
                    <a:solidFill>
                      <a:srgbClr val="FFFFFF"/>
                    </a:solidFill>
                  </a:tcPr>
                </a:tc>
              </a:tr>
              <a:tr h="539750">
                <a:tc>
                  <a:txBody>
                    <a:bodyPr/>
                    <a:lstStyle/>
                    <a:p>
                      <a:r>
                        <a:rPr sz="1350" b="0">
                          <a:solidFill>
                            <a:srgbClr val="183746"/>
                          </a:solidFill>
                        </a:rPr>
                        <a:t>2028 net operating cash burn</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$88,000</a:t>
                      </a:r>
                    </a:p>
                  </a:txBody>
                  <a:tcPr marL="91440" marR="91440" marT="45720" marB="45720">
                    <a:lnR w="6668">
                      <a:solidFill>
                        <a:srgbClr val="D6DDDE"/>
                      </a:solidFill>
                      <a:prstDash val="solid"/>
                    </a:lnR>
                    <a:lnB w="6668">
                      <a:solidFill>
                        <a:srgbClr val="D6DDDE"/>
                      </a:solidFill>
                      <a:prstDash val="solid"/>
                    </a:lnB>
                    <a:solidFill>
                      <a:srgbClr val="EDF1F1"/>
                    </a:solidFill>
                  </a:tcPr>
                </a:tc>
              </a:tr>
              <a:tr h="539750">
                <a:tc>
                  <a:txBody>
                    <a:bodyPr/>
                    <a:lstStyle/>
                    <a:p>
                      <a:r>
                        <a:rPr sz="1350" b="0">
                          <a:solidFill>
                            <a:srgbClr val="183746"/>
                          </a:solidFill>
                        </a:rPr>
                        <a:t>2027–2028 capital investment</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$130,000</a:t>
                      </a:r>
                    </a:p>
                  </a:txBody>
                  <a:tcPr marL="91440" marR="91440" marT="45720" marB="45720">
                    <a:lnR w="6668">
                      <a:solidFill>
                        <a:srgbClr val="D6DDDE"/>
                      </a:solidFill>
                      <a:prstDash val="solid"/>
                    </a:lnR>
                    <a:lnB w="6668">
                      <a:solidFill>
                        <a:srgbClr val="D6DDDE"/>
                      </a:solidFill>
                      <a:prstDash val="solid"/>
                    </a:lnB>
                    <a:solidFill>
                      <a:srgbClr val="FFFFFF"/>
                    </a:solidFill>
                  </a:tcPr>
                </a:tc>
              </a:tr>
              <a:tr h="539750">
                <a:tc>
                  <a:txBody>
                    <a:bodyPr/>
                    <a:lstStyle/>
                    <a:p>
                      <a:r>
                        <a:rPr sz="1350" b="0">
                          <a:solidFill>
                            <a:srgbClr val="183746"/>
                          </a:solidFill>
                        </a:rPr>
                        <a:t>Liquidity remaining at 2028 end</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$750,000</a:t>
                      </a:r>
                    </a:p>
                  </a:txBody>
                  <a:tcPr marL="91440" marR="91440" marT="45720" marB="45720">
                    <a:lnR w="6668">
                      <a:solidFill>
                        <a:srgbClr val="D6DDDE"/>
                      </a:solidFill>
                      <a:prstDash val="solid"/>
                    </a:lnR>
                    <a:lnB w="6668">
                      <a:solidFill>
                        <a:srgbClr val="D6DDDE"/>
                      </a:solidFill>
                      <a:prstDash val="solid"/>
                    </a:lnB>
                    <a:solidFill>
                      <a:srgbClr val="EDF1F1"/>
                    </a:solidFill>
                  </a:tcPr>
                </a:tc>
              </a:tr>
              <a:tr h="539750">
                <a:tc>
                  <a:txBody>
                    <a:bodyPr/>
                    <a:lstStyle/>
                    <a:p>
                      <a:r>
                        <a:rPr sz="1350" b="0">
                          <a:solidFill>
                            <a:srgbClr val="183746"/>
                          </a:solidFill>
                        </a:rPr>
                        <a:t>Total equity sought</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$1,250,000</a:t>
                      </a:r>
                    </a:p>
                  </a:txBody>
                  <a:tcPr marL="91440" marR="91440" marT="45720" marB="45720">
                    <a:lnR w="6668">
                      <a:solidFill>
                        <a:srgbClr val="D6DDDE"/>
                      </a:solidFill>
                      <a:prstDash val="solid"/>
                    </a:lnR>
                    <a:lnB w="6668">
                      <a:solidFill>
                        <a:srgbClr val="D6DDDE"/>
                      </a:solidFill>
                      <a:prstDash val="solid"/>
                    </a:lnB>
                    <a:solidFill>
                      <a:srgbClr val="FFFFFF"/>
                    </a:solidFill>
                  </a:tcPr>
                </a:tc>
              </a:tr>
            </a:tbl>
          </a:graphicData>
        </a:graphic>
      </p:graphicFrame>
      <p:sp>
        <p:nvSpPr>
          <p:cNvPr id="8" name="">
            <a:extLst xmlns:a="http://schemas.openxmlformats.org/drawingml/2006/main">
              <a:ext uri="{FF2B5EF4-FFF2-40B4-BE49-F238E27FC236}">
                <a16:creationId xmlns:a16="http://schemas.microsoft.com/office/drawing/2014/main" id="{54A51CD8-8963-4351-86E3-79B4BCD0A210}"/>
              </a:ext>
            </a:extLst>
          </p:cNvPr>
          <p:cNvSpPr>
            <a:spLocks xmlns:a="http://schemas.openxmlformats.org/drawingml/2006/main" noGrp="1"/>
          </p:cNvSpPr>
          <p:nvPr/>
        </p:nvSpPr>
        <p:spPr>
          <a:xfrm xmlns:a="http://schemas.openxmlformats.org/drawingml/2006/main">
            <a:off x="571500" y="5219700"/>
            <a:ext cx="11049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83746"/>
                </a:solidFill>
              </a:defRPr>
            </a:defPPr>
            <a:lvl1pPr>
              <a:defRPr sz="2175" b="1">
                <a:solidFill>
                  <a:srgbClr val="183746"/>
                </a:solidFill>
              </a:defRPr>
            </a:lvl1pPr>
            <a:lvl2pPr>
              <a:defRPr sz="2175" b="1">
                <a:solidFill>
                  <a:srgbClr val="183746"/>
                </a:solidFill>
              </a:defRPr>
            </a:lvl2pPr>
            <a:lvl3pPr>
              <a:defRPr sz="2175" b="1">
                <a:solidFill>
                  <a:srgbClr val="183746"/>
                </a:solidFill>
              </a:defRPr>
            </a:lvl3pPr>
            <a:lvl4pPr>
              <a:defRPr sz="2175" b="1">
                <a:solidFill>
                  <a:srgbClr val="183746"/>
                </a:solidFill>
              </a:defRPr>
            </a:lvl4pPr>
            <a:lvl5pPr>
              <a:defRPr sz="2175" b="1">
                <a:solidFill>
                  <a:srgbClr val="183746"/>
                </a:solidFill>
              </a:defRPr>
            </a:lvl5pPr>
            <a:lvl6pPr>
              <a:defRPr sz="2175" b="1">
                <a:solidFill>
                  <a:srgbClr val="183746"/>
                </a:solidFill>
              </a:defRPr>
            </a:lvl6pPr>
            <a:lvl7pPr>
              <a:defRPr sz="2175" b="1">
                <a:solidFill>
                  <a:srgbClr val="183746"/>
                </a:solidFill>
              </a:defRPr>
            </a:lvl7pPr>
            <a:lvl8pPr>
              <a:defRPr sz="2175" b="1">
                <a:solidFill>
                  <a:srgbClr val="183746"/>
                </a:solidFill>
              </a:defRPr>
            </a:lvl8pPr>
            <a:lvl9pPr>
              <a:defRPr sz="2175" b="1">
                <a:solidFill>
                  <a:srgbClr val="183746"/>
                </a:solidFill>
              </a:defRPr>
            </a:lvl9pPr>
          </a:lstStyle>
          <a:p xmlns:a="http://schemas.openxmlformats.org/drawingml/2006/main">
            <a:pPr>
              <a:defRPr sz="2175" b="1">
                <a:solidFill>
                  <a:srgbClr val="183746"/>
                </a:solidFill>
              </a:defRPr>
            </a:pPr>
            <a:r>
              <a:rPr sz="2175" b="1">
                <a:solidFill>
                  <a:srgbClr val="183746"/>
                </a:solidFill>
              </a:rPr>
              <a:t>$891,500 forecast company cash at 2029 year-end</a:t>
            </a:r>
          </a:p>
        </p:txBody>
      </p:sp>
      <p:sp>
        <p:nvSpPr>
          <p:cNvPr id="9" name="">
            <a:extLst xmlns:a="http://schemas.openxmlformats.org/drawingml/2006/main">
              <a:ext uri="{FF2B5EF4-FFF2-40B4-BE49-F238E27FC236}">
                <a16:creationId xmlns:a16="http://schemas.microsoft.com/office/drawing/2014/main" id="{1945355F-0874-404E-9DD8-1BF1C1BC9734}"/>
              </a:ext>
            </a:extLst>
          </p:cNvPr>
          <p:cNvSpPr>
            <a:spLocks xmlns:a="http://schemas.openxmlformats.org/drawingml/2006/main" noGrp="1"/>
          </p:cNvSpPr>
          <p:nvPr/>
        </p:nvSpPr>
        <p:spPr>
          <a:xfrm xmlns:a="http://schemas.openxmlformats.org/drawingml/2006/main">
            <a:off x="571500" y="5962650"/>
            <a:ext cx="10953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3747C"/>
                </a:solidFill>
              </a:defRPr>
            </a:defPPr>
            <a:lvl1pPr>
              <a:defRPr sz="1050" b="0">
                <a:solidFill>
                  <a:srgbClr val="63747C"/>
                </a:solidFill>
              </a:defRPr>
            </a:lvl1pPr>
            <a:lvl2pPr>
              <a:defRPr sz="1050" b="0">
                <a:solidFill>
                  <a:srgbClr val="63747C"/>
                </a:solidFill>
              </a:defRPr>
            </a:lvl2pPr>
            <a:lvl3pPr>
              <a:defRPr sz="1050" b="0">
                <a:solidFill>
                  <a:srgbClr val="63747C"/>
                </a:solidFill>
              </a:defRPr>
            </a:lvl3pPr>
            <a:lvl4pPr>
              <a:defRPr sz="1050" b="0">
                <a:solidFill>
                  <a:srgbClr val="63747C"/>
                </a:solidFill>
              </a:defRPr>
            </a:lvl4pPr>
            <a:lvl5pPr>
              <a:defRPr sz="1050" b="0">
                <a:solidFill>
                  <a:srgbClr val="63747C"/>
                </a:solidFill>
              </a:defRPr>
            </a:lvl5pPr>
            <a:lvl6pPr>
              <a:defRPr sz="1050" b="0">
                <a:solidFill>
                  <a:srgbClr val="63747C"/>
                </a:solidFill>
              </a:defRPr>
            </a:lvl6pPr>
            <a:lvl7pPr>
              <a:defRPr sz="1050" b="0">
                <a:solidFill>
                  <a:srgbClr val="63747C"/>
                </a:solidFill>
              </a:defRPr>
            </a:lvl7pPr>
            <a:lvl8pPr>
              <a:defRPr sz="1050" b="0">
                <a:solidFill>
                  <a:srgbClr val="63747C"/>
                </a:solidFill>
              </a:defRPr>
            </a:lvl8pPr>
            <a:lvl9pPr>
              <a:defRPr sz="1050" b="0">
                <a:solidFill>
                  <a:srgbClr val="63747C"/>
                </a:solidFill>
              </a:defRPr>
            </a:lvl9pPr>
          </a:lstStyle>
          <a:p xmlns:a="http://schemas.openxmlformats.org/drawingml/2006/main">
            <a:pPr>
              <a:defRPr sz="1050" b="0">
                <a:solidFill>
                  <a:srgbClr val="63747C"/>
                </a:solidFill>
              </a:defRPr>
            </a:pPr>
            <a:r>
              <a:rPr sz="1050" b="0">
                <a:solidFill>
                  <a:srgbClr val="63747C"/>
                </a:solidFill>
              </a:rPr>
              <a:t>Project investor capital is separate. Proposed shareholder rights include one board seat and financial reporting.</a:t>
            </a:r>
          </a:p>
        </p:txBody>
      </p:sp>
    </p:spTree>
    <p:extLst>
      <p:ext uri="{BB962C8B-B14F-4D97-AF65-F5344CB8AC3E}">
        <p14:creationId xmlns:p14="http://schemas.microsoft.com/office/powerpoint/2010/main" val="354846550"/>
      </p:ext>
    </p:extLst>
  </p:cSld>
</p:sld>
</file>

<file path=ppt/slides/slide15.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8BBEEF8-136B-442C-A7D8-4F929956B92E}"/>
              </a:ext>
            </a:extLst>
          </p:cNvPr>
          <p:cNvSpPr>
            <a:spLocks xmlns:a="http://schemas.openxmlformats.org/drawingml/2006/main" noGrp="1"/>
          </p:cNvSpPr>
          <p:nvPr/>
        </p:nvSpPr>
        <p:spPr>
          <a:xfrm xmlns:a="http://schemas.openxmlformats.org/drawingml/2006/main">
            <a:off x="571500" y="409575"/>
            <a:ext cx="11049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83746"/>
                </a:solidFill>
              </a:defRPr>
            </a:defPPr>
            <a:lvl1pPr>
              <a:defRPr sz="2550" b="1">
                <a:solidFill>
                  <a:srgbClr val="183746"/>
                </a:solidFill>
              </a:defRPr>
            </a:lvl1pPr>
            <a:lvl2pPr>
              <a:defRPr sz="2550" b="1">
                <a:solidFill>
                  <a:srgbClr val="183746"/>
                </a:solidFill>
              </a:defRPr>
            </a:lvl2pPr>
            <a:lvl3pPr>
              <a:defRPr sz="2550" b="1">
                <a:solidFill>
                  <a:srgbClr val="183746"/>
                </a:solidFill>
              </a:defRPr>
            </a:lvl3pPr>
            <a:lvl4pPr>
              <a:defRPr sz="2550" b="1">
                <a:solidFill>
                  <a:srgbClr val="183746"/>
                </a:solidFill>
              </a:defRPr>
            </a:lvl4pPr>
            <a:lvl5pPr>
              <a:defRPr sz="2550" b="1">
                <a:solidFill>
                  <a:srgbClr val="183746"/>
                </a:solidFill>
              </a:defRPr>
            </a:lvl5pPr>
            <a:lvl6pPr>
              <a:defRPr sz="2550" b="1">
                <a:solidFill>
                  <a:srgbClr val="183746"/>
                </a:solidFill>
              </a:defRPr>
            </a:lvl6pPr>
            <a:lvl7pPr>
              <a:defRPr sz="2550" b="1">
                <a:solidFill>
                  <a:srgbClr val="183746"/>
                </a:solidFill>
              </a:defRPr>
            </a:lvl7pPr>
            <a:lvl8pPr>
              <a:defRPr sz="2550" b="1">
                <a:solidFill>
                  <a:srgbClr val="183746"/>
                </a:solidFill>
              </a:defRPr>
            </a:lvl8pPr>
            <a:lvl9pPr>
              <a:defRPr sz="2550" b="1">
                <a:solidFill>
                  <a:srgbClr val="183746"/>
                </a:solidFill>
              </a:defRPr>
            </a:lvl9pPr>
          </a:lstStyle>
          <a:p xmlns:a="http://schemas.openxmlformats.org/drawingml/2006/main">
            <a:pPr>
              <a:defRPr sz="2550" b="1">
                <a:solidFill>
                  <a:srgbClr val="183746"/>
                </a:solidFill>
              </a:defRPr>
            </a:pPr>
            <a:r>
              <a:rPr sz="2550" b="1">
                <a:solidFill>
                  <a:srgbClr val="183746"/>
                </a:solidFill>
              </a:rPr>
              <a:t>Profitability under alternative assumptions</a:t>
            </a:r>
          </a:p>
        </p:txBody>
      </p:sp>
      <p:sp>
        <p:nvSpPr>
          <p:cNvPr id="2" name="">
            <a:extLst xmlns:a="http://schemas.openxmlformats.org/drawingml/2006/main">
              <a:ext uri="{FF2B5EF4-FFF2-40B4-BE49-F238E27FC236}">
                <a16:creationId xmlns:a16="http://schemas.microsoft.com/office/drawing/2014/main" id="{41A3265E-8A1A-4C44-8F72-F3B075F73013}"/>
              </a:ext>
            </a:extLst>
          </p:cNvPr>
          <p:cNvSpPr>
            <a:spLocks xmlns:a="http://schemas.openxmlformats.org/drawingml/2006/main" noGrp="1"/>
          </p:cNvSpPr>
          <p:nvPr/>
        </p:nvSpPr>
        <p:spPr>
          <a:xfrm xmlns:a="http://schemas.openxmlformats.org/drawingml/2006/main">
            <a:off x="571500" y="6410325"/>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63747C"/>
                </a:solidFill>
              </a:defRPr>
            </a:defPPr>
            <a:lvl1pPr>
              <a:defRPr sz="900" b="0">
                <a:solidFill>
                  <a:srgbClr val="63747C"/>
                </a:solidFill>
              </a:defRPr>
            </a:lvl1pPr>
            <a:lvl2pPr>
              <a:defRPr sz="900" b="0">
                <a:solidFill>
                  <a:srgbClr val="63747C"/>
                </a:solidFill>
              </a:defRPr>
            </a:lvl2pPr>
            <a:lvl3pPr>
              <a:defRPr sz="900" b="0">
                <a:solidFill>
                  <a:srgbClr val="63747C"/>
                </a:solidFill>
              </a:defRPr>
            </a:lvl3pPr>
            <a:lvl4pPr>
              <a:defRPr sz="900" b="0">
                <a:solidFill>
                  <a:srgbClr val="63747C"/>
                </a:solidFill>
              </a:defRPr>
            </a:lvl4pPr>
            <a:lvl5pPr>
              <a:defRPr sz="900" b="0">
                <a:solidFill>
                  <a:srgbClr val="63747C"/>
                </a:solidFill>
              </a:defRPr>
            </a:lvl5pPr>
            <a:lvl6pPr>
              <a:defRPr sz="900" b="0">
                <a:solidFill>
                  <a:srgbClr val="63747C"/>
                </a:solidFill>
              </a:defRPr>
            </a:lvl6pPr>
            <a:lvl7pPr>
              <a:defRPr sz="900" b="0">
                <a:solidFill>
                  <a:srgbClr val="63747C"/>
                </a:solidFill>
              </a:defRPr>
            </a:lvl7pPr>
            <a:lvl8pPr>
              <a:defRPr sz="900" b="0">
                <a:solidFill>
                  <a:srgbClr val="63747C"/>
                </a:solidFill>
              </a:defRPr>
            </a:lvl8pPr>
            <a:lvl9pPr>
              <a:defRPr sz="900" b="0">
                <a:solidFill>
                  <a:srgbClr val="63747C"/>
                </a:solidFill>
              </a:defRPr>
            </a:lvl9pPr>
          </a:lstStyle>
          <a:p xmlns:a="http://schemas.openxmlformats.org/drawingml/2006/main">
            <a:pPr>
              <a:defRPr sz="900" b="0">
                <a:solidFill>
                  <a:srgbClr val="63747C"/>
                </a:solidFill>
              </a:defRPr>
            </a:pPr>
            <a:r>
              <a:rPr sz="900" b="0">
                <a:solidFill>
                  <a:srgbClr val="63747C"/>
                </a:solidFill>
              </a:rPr>
              <a:t>BANKERS FIRST CHOICE</a:t>
            </a:r>
          </a:p>
        </p:txBody>
      </p:sp>
      <p:sp>
        <p:nvSpPr>
          <p:cNvPr id="3" name="">
            <a:extLst xmlns:a="http://schemas.openxmlformats.org/drawingml/2006/main">
              <a:ext uri="{FF2B5EF4-FFF2-40B4-BE49-F238E27FC236}">
                <a16:creationId xmlns:a16="http://schemas.microsoft.com/office/drawing/2014/main" id="{86ADA60F-7F82-48E0-A213-96CA2A9C264D}"/>
              </a:ext>
            </a:extLst>
          </p:cNvPr>
          <p:cNvSpPr>
            <a:spLocks xmlns:a="http://schemas.openxmlformats.org/drawingml/2006/main" noGrp="1"/>
          </p:cNvSpPr>
          <p:nvPr/>
        </p:nvSpPr>
        <p:spPr>
          <a:xfrm xmlns:a="http://schemas.openxmlformats.org/drawingml/2006/main">
            <a:off x="11182350" y="638175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63747C"/>
                </a:solidFill>
              </a:defRPr>
            </a:defPPr>
            <a:lvl1pPr>
              <a:defRPr sz="975" b="0">
                <a:solidFill>
                  <a:srgbClr val="63747C"/>
                </a:solidFill>
              </a:defRPr>
            </a:lvl1pPr>
            <a:lvl2pPr>
              <a:defRPr sz="975" b="0">
                <a:solidFill>
                  <a:srgbClr val="63747C"/>
                </a:solidFill>
              </a:defRPr>
            </a:lvl2pPr>
            <a:lvl3pPr>
              <a:defRPr sz="975" b="0">
                <a:solidFill>
                  <a:srgbClr val="63747C"/>
                </a:solidFill>
              </a:defRPr>
            </a:lvl3pPr>
            <a:lvl4pPr>
              <a:defRPr sz="975" b="0">
                <a:solidFill>
                  <a:srgbClr val="63747C"/>
                </a:solidFill>
              </a:defRPr>
            </a:lvl4pPr>
            <a:lvl5pPr>
              <a:defRPr sz="975" b="0">
                <a:solidFill>
                  <a:srgbClr val="63747C"/>
                </a:solidFill>
              </a:defRPr>
            </a:lvl5pPr>
            <a:lvl6pPr>
              <a:defRPr sz="975" b="0">
                <a:solidFill>
                  <a:srgbClr val="63747C"/>
                </a:solidFill>
              </a:defRPr>
            </a:lvl6pPr>
            <a:lvl7pPr>
              <a:defRPr sz="975" b="0">
                <a:solidFill>
                  <a:srgbClr val="63747C"/>
                </a:solidFill>
              </a:defRPr>
            </a:lvl7pPr>
            <a:lvl8pPr>
              <a:defRPr sz="975" b="0">
                <a:solidFill>
                  <a:srgbClr val="63747C"/>
                </a:solidFill>
              </a:defRPr>
            </a:lvl8pPr>
            <a:lvl9pPr>
              <a:defRPr sz="975" b="0">
                <a:solidFill>
                  <a:srgbClr val="63747C"/>
                </a:solidFill>
              </a:defRPr>
            </a:lvl9pPr>
          </a:lstStyle>
          <a:p xmlns:a="http://schemas.openxmlformats.org/drawingml/2006/main">
            <a:pPr>
              <a:defRPr sz="975" b="0">
                <a:solidFill>
                  <a:srgbClr val="63747C"/>
                </a:solidFill>
              </a:defRPr>
            </a:pPr>
            <a:r>
              <a:rPr sz="975" b="0">
                <a:solidFill>
                  <a:srgbClr val="63747C"/>
                </a:solidFill>
              </a:rPr>
              <a:t>15</a:t>
            </a:r>
          </a:p>
        </p:txBody>
      </p:sp>
      <p:graphicFrame>
        <p:nvGraphicFramePr>
          <p:cNvPr id="4" name="">
            <a:extLst xmlns:a="http://schemas.openxmlformats.org/drawingml/2006/main">
              <a:ext uri="{FF2B5EF4-FFF2-40B4-BE49-F238E27FC236}">
                <a16:creationId xmlns:a16="http://schemas.microsoft.com/office/drawing/2014/main" id="{AE87A395-235E-4FCC-86A8-A2CC7511045B}"/>
              </a:ext>
            </a:extLst>
          </p:cNvPr>
          <p:cNvGraphicFramePr/>
          <p:nvPr/>
        </p:nvGraphicFramePr>
        <p:xfrm>
          <a:off xmlns:a="http://schemas.openxmlformats.org/drawingml/2006/main" x="571500" y="1619250"/>
          <a:ext xmlns:a="http://schemas.openxmlformats.org/drawingml/2006/main" cx="11049000" cy="2857500"/>
        </p:xfrm>
        <a:graphic xmlns:a="http://schemas.openxmlformats.org/drawingml/2006/main">
          <a:graphicData uri="http://schemas.openxmlformats.org/drawingml/2006/table">
            <a:tbl>
              <a:tblPr/>
              <a:tblGrid>
                <a:gridCol w="5334000"/>
                <a:gridCol w="2857500"/>
                <a:gridCol w="2857500"/>
              </a:tblGrid>
              <a:tr h="571500">
                <a:tc>
                  <a:txBody>
                    <a:bodyPr/>
                    <a:lstStyle/>
                    <a:p>
                      <a:r>
                        <a:rPr sz="1350" b="1">
                          <a:solidFill>
                            <a:srgbClr val="FFFFFF"/>
                          </a:solidFill>
                        </a:rPr>
                        <a:t>Scenario</a:t>
                      </a:r>
                    </a:p>
                  </a:txBody>
                  <a:tcPr marL="91440" marR="91440" marT="45720" marB="45720">
                    <a:lnL w="6668">
                      <a:solidFill>
                        <a:srgbClr val="D6DDDE"/>
                      </a:solidFill>
                      <a:prstDash val="solid"/>
                    </a:lnL>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c>
                  <a:txBody>
                    <a:bodyPr/>
                    <a:lstStyle/>
                    <a:p>
                      <a:r>
                        <a:rPr sz="1350" b="1">
                          <a:solidFill>
                            <a:srgbClr val="FFFFFF"/>
                          </a:solidFill>
                        </a:rPr>
                        <a:t>2029 EBITDA</a:t>
                      </a:r>
                    </a:p>
                  </a:txBody>
                  <a:tcPr marL="91440" marR="91440" marT="45720" marB="45720">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c>
                  <a:txBody>
                    <a:bodyPr/>
                    <a:lstStyle/>
                    <a:p>
                      <a:r>
                        <a:rPr sz="1350" b="1">
                          <a:solidFill>
                            <a:srgbClr val="FFFFFF"/>
                          </a:solidFill>
                        </a:rPr>
                        <a:t>2029 ending cash</a:t>
                      </a:r>
                    </a:p>
                  </a:txBody>
                  <a:tcPr marL="91440" marR="91440" marT="45720" marB="45720">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r>
              <a:tr h="571500">
                <a:tc>
                  <a:txBody>
                    <a:bodyPr/>
                    <a:lstStyle/>
                    <a:p>
                      <a:r>
                        <a:rPr sz="1350" b="0">
                          <a:solidFill>
                            <a:srgbClr val="183746"/>
                          </a:solidFill>
                        </a:rPr>
                        <a:t>Base case</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$247,000</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$891,500</a:t>
                      </a:r>
                    </a:p>
                  </a:txBody>
                  <a:tcPr marL="91440" marR="91440" marT="45720" marB="45720">
                    <a:lnR w="6668">
                      <a:solidFill>
                        <a:srgbClr val="D6DDDE"/>
                      </a:solidFill>
                      <a:prstDash val="solid"/>
                    </a:lnR>
                    <a:lnB w="6668">
                      <a:solidFill>
                        <a:srgbClr val="D6DDDE"/>
                      </a:solidFill>
                      <a:prstDash val="solid"/>
                    </a:lnB>
                    <a:solidFill>
                      <a:srgbClr val="FFFFFF"/>
                    </a:solidFill>
                  </a:tcPr>
                </a:tc>
              </a:tr>
              <a:tr h="571500">
                <a:tc>
                  <a:txBody>
                    <a:bodyPr/>
                    <a:lstStyle/>
                    <a:p>
                      <a:r>
                        <a:rPr sz="1350" b="0">
                          <a:solidFill>
                            <a:srgbClr val="183746"/>
                          </a:solidFill>
                        </a:rPr>
                        <a:t>60% of planned volume</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($111,800)</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$360,200</a:t>
                      </a:r>
                    </a:p>
                  </a:txBody>
                  <a:tcPr marL="91440" marR="91440" marT="45720" marB="45720">
                    <a:lnR w="6668">
                      <a:solidFill>
                        <a:srgbClr val="D6DDDE"/>
                      </a:solidFill>
                      <a:prstDash val="solid"/>
                    </a:lnR>
                    <a:lnB w="6668">
                      <a:solidFill>
                        <a:srgbClr val="D6DDDE"/>
                      </a:solidFill>
                      <a:prstDash val="solid"/>
                    </a:lnB>
                    <a:solidFill>
                      <a:srgbClr val="EDF1F1"/>
                    </a:solidFill>
                  </a:tcPr>
                </a:tc>
              </a:tr>
              <a:tr h="571500">
                <a:tc>
                  <a:txBody>
                    <a:bodyPr/>
                    <a:lstStyle/>
                    <a:p>
                      <a:r>
                        <a:rPr sz="1350" b="0">
                          <a:solidFill>
                            <a:srgbClr val="183746"/>
                          </a:solidFill>
                        </a:rPr>
                        <a:t>30% higher fixed costs</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$52,000</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$463,250</a:t>
                      </a:r>
                    </a:p>
                  </a:txBody>
                  <a:tcPr marL="91440" marR="91440" marT="45720" marB="45720">
                    <a:lnR w="6668">
                      <a:solidFill>
                        <a:srgbClr val="D6DDDE"/>
                      </a:solidFill>
                      <a:prstDash val="solid"/>
                    </a:lnR>
                    <a:lnB w="6668">
                      <a:solidFill>
                        <a:srgbClr val="D6DDDE"/>
                      </a:solidFill>
                      <a:prstDash val="solid"/>
                    </a:lnB>
                    <a:solidFill>
                      <a:srgbClr val="FFFFFF"/>
                    </a:solidFill>
                  </a:tcPr>
                </a:tc>
              </a:tr>
              <a:tr h="571500">
                <a:tc>
                  <a:txBody>
                    <a:bodyPr/>
                    <a:lstStyle/>
                    <a:p>
                      <a:r>
                        <a:rPr sz="1350" b="0">
                          <a:solidFill>
                            <a:srgbClr val="183746"/>
                          </a:solidFill>
                        </a:rPr>
                        <a:t>Both fees fall to 1.5%</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$7,000</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$557,000</a:t>
                      </a:r>
                    </a:p>
                  </a:txBody>
                  <a:tcPr marL="91440" marR="91440" marT="45720" marB="45720">
                    <a:lnR w="6668">
                      <a:solidFill>
                        <a:srgbClr val="D6DDDE"/>
                      </a:solidFill>
                      <a:prstDash val="solid"/>
                    </a:lnR>
                    <a:lnB w="6668">
                      <a:solidFill>
                        <a:srgbClr val="D6DDDE"/>
                      </a:solidFill>
                      <a:prstDash val="solid"/>
                    </a:lnB>
                    <a:solidFill>
                      <a:srgbClr val="EDF1F1"/>
                    </a:solidFill>
                  </a:tcPr>
                </a:tc>
              </a:tr>
            </a:tbl>
          </a:graphicData>
        </a:graphic>
      </p:graphicFrame>
      <p:sp>
        <p:nvSpPr>
          <p:cNvPr id="5" name="">
            <a:extLst xmlns:a="http://schemas.openxmlformats.org/drawingml/2006/main">
              <a:ext uri="{FF2B5EF4-FFF2-40B4-BE49-F238E27FC236}">
                <a16:creationId xmlns:a16="http://schemas.microsoft.com/office/drawing/2014/main" id="{D1D64E33-340F-4EAD-99BE-688B79338AE6}"/>
              </a:ext>
            </a:extLst>
          </p:cNvPr>
          <p:cNvSpPr>
            <a:spLocks xmlns:a="http://schemas.openxmlformats.org/drawingml/2006/main" noGrp="1"/>
          </p:cNvSpPr>
          <p:nvPr/>
        </p:nvSpPr>
        <p:spPr>
          <a:xfrm xmlns:a="http://schemas.openxmlformats.org/drawingml/2006/main">
            <a:off x="571500" y="5086350"/>
            <a:ext cx="11049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1">
                <a:solidFill>
                  <a:srgbClr val="247D82"/>
                </a:solidFill>
              </a:defRPr>
            </a:defPPr>
            <a:lvl1pPr>
              <a:defRPr sz="2250" b="1">
                <a:solidFill>
                  <a:srgbClr val="247D82"/>
                </a:solidFill>
              </a:defRPr>
            </a:lvl1pPr>
            <a:lvl2pPr>
              <a:defRPr sz="2250" b="1">
                <a:solidFill>
                  <a:srgbClr val="247D82"/>
                </a:solidFill>
              </a:defRPr>
            </a:lvl2pPr>
            <a:lvl3pPr>
              <a:defRPr sz="2250" b="1">
                <a:solidFill>
                  <a:srgbClr val="247D82"/>
                </a:solidFill>
              </a:defRPr>
            </a:lvl3pPr>
            <a:lvl4pPr>
              <a:defRPr sz="2250" b="1">
                <a:solidFill>
                  <a:srgbClr val="247D82"/>
                </a:solidFill>
              </a:defRPr>
            </a:lvl4pPr>
            <a:lvl5pPr>
              <a:defRPr sz="2250" b="1">
                <a:solidFill>
                  <a:srgbClr val="247D82"/>
                </a:solidFill>
              </a:defRPr>
            </a:lvl5pPr>
            <a:lvl6pPr>
              <a:defRPr sz="2250" b="1">
                <a:solidFill>
                  <a:srgbClr val="247D82"/>
                </a:solidFill>
              </a:defRPr>
            </a:lvl6pPr>
            <a:lvl7pPr>
              <a:defRPr sz="2250" b="1">
                <a:solidFill>
                  <a:srgbClr val="247D82"/>
                </a:solidFill>
              </a:defRPr>
            </a:lvl7pPr>
            <a:lvl8pPr>
              <a:defRPr sz="2250" b="1">
                <a:solidFill>
                  <a:srgbClr val="247D82"/>
                </a:solidFill>
              </a:defRPr>
            </a:lvl8pPr>
            <a:lvl9pPr>
              <a:defRPr sz="2250" b="1">
                <a:solidFill>
                  <a:srgbClr val="247D82"/>
                </a:solidFill>
              </a:defRPr>
            </a:lvl9pPr>
          </a:lstStyle>
          <a:p xmlns:a="http://schemas.openxmlformats.org/drawingml/2006/main">
            <a:pPr>
              <a:defRPr sz="2250" b="1">
                <a:solidFill>
                  <a:srgbClr val="247D82"/>
                </a:solidFill>
              </a:defRPr>
            </a:pPr>
            <a:r>
              <a:rPr sz="2250" b="1">
                <a:solidFill>
                  <a:srgbClr val="247D82"/>
                </a:solidFill>
              </a:rPr>
              <a:t>Volume and fee discipline drive company profitability</a:t>
            </a:r>
          </a:p>
        </p:txBody>
      </p:sp>
      <p:sp>
        <p:nvSpPr>
          <p:cNvPr id="6" name="">
            <a:extLst xmlns:a="http://schemas.openxmlformats.org/drawingml/2006/main">
              <a:ext uri="{FF2B5EF4-FFF2-40B4-BE49-F238E27FC236}">
                <a16:creationId xmlns:a16="http://schemas.microsoft.com/office/drawing/2014/main" id="{22B8779E-FA8F-490D-8B46-586A3D91B4F6}"/>
              </a:ext>
            </a:extLst>
          </p:cNvPr>
          <p:cNvSpPr>
            <a:spLocks xmlns:a="http://schemas.openxmlformats.org/drawingml/2006/main" noGrp="1"/>
          </p:cNvSpPr>
          <p:nvPr/>
        </p:nvSpPr>
        <p:spPr>
          <a:xfrm xmlns:a="http://schemas.openxmlformats.org/drawingml/2006/main">
            <a:off x="571500" y="5962650"/>
            <a:ext cx="10953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3747C"/>
                </a:solidFill>
              </a:defRPr>
            </a:defPPr>
            <a:lvl1pPr>
              <a:defRPr sz="1050" b="0">
                <a:solidFill>
                  <a:srgbClr val="63747C"/>
                </a:solidFill>
              </a:defRPr>
            </a:lvl1pPr>
            <a:lvl2pPr>
              <a:defRPr sz="1050" b="0">
                <a:solidFill>
                  <a:srgbClr val="63747C"/>
                </a:solidFill>
              </a:defRPr>
            </a:lvl2pPr>
            <a:lvl3pPr>
              <a:defRPr sz="1050" b="0">
                <a:solidFill>
                  <a:srgbClr val="63747C"/>
                </a:solidFill>
              </a:defRPr>
            </a:lvl3pPr>
            <a:lvl4pPr>
              <a:defRPr sz="1050" b="0">
                <a:solidFill>
                  <a:srgbClr val="63747C"/>
                </a:solidFill>
              </a:defRPr>
            </a:lvl4pPr>
            <a:lvl5pPr>
              <a:defRPr sz="1050" b="0">
                <a:solidFill>
                  <a:srgbClr val="63747C"/>
                </a:solidFill>
              </a:defRPr>
            </a:lvl5pPr>
            <a:lvl6pPr>
              <a:defRPr sz="1050" b="0">
                <a:solidFill>
                  <a:srgbClr val="63747C"/>
                </a:solidFill>
              </a:defRPr>
            </a:lvl6pPr>
            <a:lvl7pPr>
              <a:defRPr sz="1050" b="0">
                <a:solidFill>
                  <a:srgbClr val="63747C"/>
                </a:solidFill>
              </a:defRPr>
            </a:lvl7pPr>
            <a:lvl8pPr>
              <a:defRPr sz="1050" b="0">
                <a:solidFill>
                  <a:srgbClr val="63747C"/>
                </a:solidFill>
              </a:defRPr>
            </a:lvl8pPr>
            <a:lvl9pPr>
              <a:defRPr sz="1050" b="0">
                <a:solidFill>
                  <a:srgbClr val="63747C"/>
                </a:solidFill>
              </a:defRPr>
            </a:lvl9pPr>
          </a:lstStyle>
          <a:p xmlns:a="http://schemas.openxmlformats.org/drawingml/2006/main">
            <a:pPr>
              <a:defRPr sz="1050" b="0">
                <a:solidFill>
                  <a:srgbClr val="63747C"/>
                </a:solidFill>
              </a:defRPr>
            </a:pPr>
            <a:r>
              <a:rPr sz="1050" b="0">
                <a:solidFill>
                  <a:srgbClr val="63747C"/>
                </a:solidFill>
              </a:rPr>
              <a:t>Separate project sensitivity: modeled net investor income falls from 8.5% to 6% when net losses rise from 1.5% to 4%.</a:t>
            </a:r>
          </a:p>
        </p:txBody>
      </p:sp>
    </p:spTree>
    <p:extLst>
      <p:ext uri="{BB962C8B-B14F-4D97-AF65-F5344CB8AC3E}">
        <p14:creationId xmlns:p14="http://schemas.microsoft.com/office/powerpoint/2010/main" val="1864919458"/>
      </p:ext>
    </p:extLst>
  </p:cSld>
</p:sld>
</file>

<file path=ppt/slides/slide16.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1C6D1E40-FE21-4548-A8D9-6D189D3DD197}"/>
              </a:ext>
            </a:extLst>
          </p:cNvPr>
          <p:cNvSpPr>
            <a:spLocks xmlns:a="http://schemas.openxmlformats.org/drawingml/2006/main" noGrp="1"/>
          </p:cNvSpPr>
          <p:nvPr/>
        </p:nvSpPr>
        <p:spPr>
          <a:xfrm xmlns:a="http://schemas.openxmlformats.org/drawingml/2006/main">
            <a:off x="571500" y="409575"/>
            <a:ext cx="11049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83746"/>
                </a:solidFill>
              </a:defRPr>
            </a:defPPr>
            <a:lvl1pPr>
              <a:defRPr sz="2550" b="1">
                <a:solidFill>
                  <a:srgbClr val="183746"/>
                </a:solidFill>
              </a:defRPr>
            </a:lvl1pPr>
            <a:lvl2pPr>
              <a:defRPr sz="2550" b="1">
                <a:solidFill>
                  <a:srgbClr val="183746"/>
                </a:solidFill>
              </a:defRPr>
            </a:lvl2pPr>
            <a:lvl3pPr>
              <a:defRPr sz="2550" b="1">
                <a:solidFill>
                  <a:srgbClr val="183746"/>
                </a:solidFill>
              </a:defRPr>
            </a:lvl3pPr>
            <a:lvl4pPr>
              <a:defRPr sz="2550" b="1">
                <a:solidFill>
                  <a:srgbClr val="183746"/>
                </a:solidFill>
              </a:defRPr>
            </a:lvl4pPr>
            <a:lvl5pPr>
              <a:defRPr sz="2550" b="1">
                <a:solidFill>
                  <a:srgbClr val="183746"/>
                </a:solidFill>
              </a:defRPr>
            </a:lvl5pPr>
            <a:lvl6pPr>
              <a:defRPr sz="2550" b="1">
                <a:solidFill>
                  <a:srgbClr val="183746"/>
                </a:solidFill>
              </a:defRPr>
            </a:lvl6pPr>
            <a:lvl7pPr>
              <a:defRPr sz="2550" b="1">
                <a:solidFill>
                  <a:srgbClr val="183746"/>
                </a:solidFill>
              </a:defRPr>
            </a:lvl7pPr>
            <a:lvl8pPr>
              <a:defRPr sz="2550" b="1">
                <a:solidFill>
                  <a:srgbClr val="183746"/>
                </a:solidFill>
              </a:defRPr>
            </a:lvl8pPr>
            <a:lvl9pPr>
              <a:defRPr sz="2550" b="1">
                <a:solidFill>
                  <a:srgbClr val="183746"/>
                </a:solidFill>
              </a:defRPr>
            </a:lvl9pPr>
          </a:lstStyle>
          <a:p xmlns:a="http://schemas.openxmlformats.org/drawingml/2006/main">
            <a:pPr>
              <a:defRPr sz="2550" b="1">
                <a:solidFill>
                  <a:srgbClr val="183746"/>
                </a:solidFill>
              </a:defRPr>
            </a:pPr>
            <a:r>
              <a:rPr sz="2550" b="1">
                <a:solidFill>
                  <a:srgbClr val="183746"/>
                </a:solidFill>
              </a:rPr>
              <a:t>Milestones and management appointments</a:t>
            </a:r>
          </a:p>
        </p:txBody>
      </p:sp>
      <p:sp>
        <p:nvSpPr>
          <p:cNvPr id="2" name="">
            <a:extLst xmlns:a="http://schemas.openxmlformats.org/drawingml/2006/main">
              <a:ext uri="{FF2B5EF4-FFF2-40B4-BE49-F238E27FC236}">
                <a16:creationId xmlns:a16="http://schemas.microsoft.com/office/drawing/2014/main" id="{F5C22EDA-93C9-41DB-9874-9B3C286DBB02}"/>
              </a:ext>
            </a:extLst>
          </p:cNvPr>
          <p:cNvSpPr>
            <a:spLocks xmlns:a="http://schemas.openxmlformats.org/drawingml/2006/main" noGrp="1"/>
          </p:cNvSpPr>
          <p:nvPr/>
        </p:nvSpPr>
        <p:spPr>
          <a:xfrm xmlns:a="http://schemas.openxmlformats.org/drawingml/2006/main">
            <a:off x="571500" y="6410325"/>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63747C"/>
                </a:solidFill>
              </a:defRPr>
            </a:defPPr>
            <a:lvl1pPr>
              <a:defRPr sz="900" b="0">
                <a:solidFill>
                  <a:srgbClr val="63747C"/>
                </a:solidFill>
              </a:defRPr>
            </a:lvl1pPr>
            <a:lvl2pPr>
              <a:defRPr sz="900" b="0">
                <a:solidFill>
                  <a:srgbClr val="63747C"/>
                </a:solidFill>
              </a:defRPr>
            </a:lvl2pPr>
            <a:lvl3pPr>
              <a:defRPr sz="900" b="0">
                <a:solidFill>
                  <a:srgbClr val="63747C"/>
                </a:solidFill>
              </a:defRPr>
            </a:lvl3pPr>
            <a:lvl4pPr>
              <a:defRPr sz="900" b="0">
                <a:solidFill>
                  <a:srgbClr val="63747C"/>
                </a:solidFill>
              </a:defRPr>
            </a:lvl4pPr>
            <a:lvl5pPr>
              <a:defRPr sz="900" b="0">
                <a:solidFill>
                  <a:srgbClr val="63747C"/>
                </a:solidFill>
              </a:defRPr>
            </a:lvl5pPr>
            <a:lvl6pPr>
              <a:defRPr sz="900" b="0">
                <a:solidFill>
                  <a:srgbClr val="63747C"/>
                </a:solidFill>
              </a:defRPr>
            </a:lvl6pPr>
            <a:lvl7pPr>
              <a:defRPr sz="900" b="0">
                <a:solidFill>
                  <a:srgbClr val="63747C"/>
                </a:solidFill>
              </a:defRPr>
            </a:lvl7pPr>
            <a:lvl8pPr>
              <a:defRPr sz="900" b="0">
                <a:solidFill>
                  <a:srgbClr val="63747C"/>
                </a:solidFill>
              </a:defRPr>
            </a:lvl8pPr>
            <a:lvl9pPr>
              <a:defRPr sz="900" b="0">
                <a:solidFill>
                  <a:srgbClr val="63747C"/>
                </a:solidFill>
              </a:defRPr>
            </a:lvl9pPr>
          </a:lstStyle>
          <a:p xmlns:a="http://schemas.openxmlformats.org/drawingml/2006/main">
            <a:pPr>
              <a:defRPr sz="900" b="0">
                <a:solidFill>
                  <a:srgbClr val="63747C"/>
                </a:solidFill>
              </a:defRPr>
            </a:pPr>
            <a:r>
              <a:rPr sz="900" b="0">
                <a:solidFill>
                  <a:srgbClr val="63747C"/>
                </a:solidFill>
              </a:rPr>
              <a:t>BANKERS FIRST CHOICE</a:t>
            </a:r>
          </a:p>
        </p:txBody>
      </p:sp>
      <p:sp>
        <p:nvSpPr>
          <p:cNvPr id="3" name="">
            <a:extLst xmlns:a="http://schemas.openxmlformats.org/drawingml/2006/main">
              <a:ext uri="{FF2B5EF4-FFF2-40B4-BE49-F238E27FC236}">
                <a16:creationId xmlns:a16="http://schemas.microsoft.com/office/drawing/2014/main" id="{28969FA7-194A-428E-BB81-2C6B10448F59}"/>
              </a:ext>
            </a:extLst>
          </p:cNvPr>
          <p:cNvSpPr>
            <a:spLocks xmlns:a="http://schemas.openxmlformats.org/drawingml/2006/main" noGrp="1"/>
          </p:cNvSpPr>
          <p:nvPr/>
        </p:nvSpPr>
        <p:spPr>
          <a:xfrm xmlns:a="http://schemas.openxmlformats.org/drawingml/2006/main">
            <a:off x="11182350" y="638175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63747C"/>
                </a:solidFill>
              </a:defRPr>
            </a:defPPr>
            <a:lvl1pPr>
              <a:defRPr sz="975" b="0">
                <a:solidFill>
                  <a:srgbClr val="63747C"/>
                </a:solidFill>
              </a:defRPr>
            </a:lvl1pPr>
            <a:lvl2pPr>
              <a:defRPr sz="975" b="0">
                <a:solidFill>
                  <a:srgbClr val="63747C"/>
                </a:solidFill>
              </a:defRPr>
            </a:lvl2pPr>
            <a:lvl3pPr>
              <a:defRPr sz="975" b="0">
                <a:solidFill>
                  <a:srgbClr val="63747C"/>
                </a:solidFill>
              </a:defRPr>
            </a:lvl3pPr>
            <a:lvl4pPr>
              <a:defRPr sz="975" b="0">
                <a:solidFill>
                  <a:srgbClr val="63747C"/>
                </a:solidFill>
              </a:defRPr>
            </a:lvl4pPr>
            <a:lvl5pPr>
              <a:defRPr sz="975" b="0">
                <a:solidFill>
                  <a:srgbClr val="63747C"/>
                </a:solidFill>
              </a:defRPr>
            </a:lvl5pPr>
            <a:lvl6pPr>
              <a:defRPr sz="975" b="0">
                <a:solidFill>
                  <a:srgbClr val="63747C"/>
                </a:solidFill>
              </a:defRPr>
            </a:lvl6pPr>
            <a:lvl7pPr>
              <a:defRPr sz="975" b="0">
                <a:solidFill>
                  <a:srgbClr val="63747C"/>
                </a:solidFill>
              </a:defRPr>
            </a:lvl7pPr>
            <a:lvl8pPr>
              <a:defRPr sz="975" b="0">
                <a:solidFill>
                  <a:srgbClr val="63747C"/>
                </a:solidFill>
              </a:defRPr>
            </a:lvl8pPr>
            <a:lvl9pPr>
              <a:defRPr sz="975" b="0">
                <a:solidFill>
                  <a:srgbClr val="63747C"/>
                </a:solidFill>
              </a:defRPr>
            </a:lvl9pPr>
          </a:lstStyle>
          <a:p xmlns:a="http://schemas.openxmlformats.org/drawingml/2006/main">
            <a:pPr>
              <a:defRPr sz="975" b="0">
                <a:solidFill>
                  <a:srgbClr val="63747C"/>
                </a:solidFill>
              </a:defRPr>
            </a:pPr>
            <a:r>
              <a:rPr sz="975" b="0">
                <a:solidFill>
                  <a:srgbClr val="63747C"/>
                </a:solidFill>
              </a:rPr>
              <a:t>16</a:t>
            </a:r>
          </a:p>
        </p:txBody>
      </p:sp>
      <p:graphicFrame>
        <p:nvGraphicFramePr>
          <p:cNvPr id="4" name="">
            <a:extLst xmlns:a="http://schemas.openxmlformats.org/drawingml/2006/main">
              <a:ext uri="{FF2B5EF4-FFF2-40B4-BE49-F238E27FC236}">
                <a16:creationId xmlns:a16="http://schemas.microsoft.com/office/drawing/2014/main" id="{96E9F603-A580-4B0D-8A7E-B53BFC469B72}"/>
              </a:ext>
            </a:extLst>
          </p:cNvPr>
          <p:cNvGraphicFramePr/>
          <p:nvPr/>
        </p:nvGraphicFramePr>
        <p:xfrm>
          <a:off xmlns:a="http://schemas.openxmlformats.org/drawingml/2006/main" x="571500" y="1619250"/>
          <a:ext xmlns:a="http://schemas.openxmlformats.org/drawingml/2006/main" cx="11049000" cy="2952750"/>
        </p:xfrm>
        <a:graphic xmlns:a="http://schemas.openxmlformats.org/drawingml/2006/main">
          <a:graphicData uri="http://schemas.openxmlformats.org/drawingml/2006/table">
            <a:tbl>
              <a:tblPr/>
              <a:tblGrid>
                <a:gridCol w="2095500"/>
                <a:gridCol w="4286250"/>
                <a:gridCol w="4667250"/>
              </a:tblGrid>
              <a:tr h="492125">
                <a:tc>
                  <a:txBody>
                    <a:bodyPr/>
                    <a:lstStyle/>
                    <a:p>
                      <a:r>
                        <a:rPr sz="1350" b="1">
                          <a:solidFill>
                            <a:srgbClr val="FFFFFF"/>
                          </a:solidFill>
                        </a:rPr>
                        <a:t>Stage</a:t>
                      </a:r>
                    </a:p>
                  </a:txBody>
                  <a:tcPr marL="91440" marR="91440" marT="45720" marB="45720">
                    <a:lnL w="6668">
                      <a:solidFill>
                        <a:srgbClr val="D6DDDE"/>
                      </a:solidFill>
                      <a:prstDash val="solid"/>
                    </a:lnL>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c>
                  <a:txBody>
                    <a:bodyPr/>
                    <a:lstStyle/>
                    <a:p>
                      <a:r>
                        <a:rPr sz="1350" b="1">
                          <a:solidFill>
                            <a:srgbClr val="FFFFFF"/>
                          </a:solidFill>
                        </a:rPr>
                        <a:t>Milestone</a:t>
                      </a:r>
                    </a:p>
                  </a:txBody>
                  <a:tcPr marL="91440" marR="91440" marT="45720" marB="45720">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c>
                  <a:txBody>
                    <a:bodyPr/>
                    <a:lstStyle/>
                    <a:p>
                      <a:r>
                        <a:rPr sz="1350" b="1">
                          <a:solidFill>
                            <a:srgbClr val="FFFFFF"/>
                          </a:solidFill>
                        </a:rPr>
                        <a:t>Evidence</a:t>
                      </a:r>
                    </a:p>
                  </a:txBody>
                  <a:tcPr marL="91440" marR="91440" marT="45720" marB="45720">
                    <a:lnR w="6668">
                      <a:solidFill>
                        <a:srgbClr val="D6DDDE"/>
                      </a:solidFill>
                      <a:prstDash val="solid"/>
                    </a:lnR>
                    <a:lnT w="6668">
                      <a:solidFill>
                        <a:srgbClr val="D6DDDE"/>
                      </a:solidFill>
                      <a:prstDash val="solid"/>
                    </a:lnT>
                    <a:lnB w="6668">
                      <a:solidFill>
                        <a:srgbClr val="D6DDDE"/>
                      </a:solidFill>
                      <a:prstDash val="solid"/>
                    </a:lnB>
                    <a:solidFill>
                      <a:srgbClr val="102B3A"/>
                    </a:solidFill>
                  </a:tcPr>
                </a:tc>
              </a:tr>
              <a:tr h="492125">
                <a:tc>
                  <a:txBody>
                    <a:bodyPr/>
                    <a:lstStyle/>
                    <a:p>
                      <a:r>
                        <a:rPr sz="1350" b="0">
                          <a:solidFill>
                            <a:srgbClr val="183746"/>
                          </a:solidFill>
                        </a:rPr>
                        <a:t>First 90 days</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Board, providers and two pilot reviews</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Charters, signed terms and tested settlement</a:t>
                      </a:r>
                    </a:p>
                  </a:txBody>
                  <a:tcPr marL="91440" marR="91440" marT="45720" marB="45720">
                    <a:lnR w="6668">
                      <a:solidFill>
                        <a:srgbClr val="D6DDDE"/>
                      </a:solidFill>
                      <a:prstDash val="solid"/>
                    </a:lnR>
                    <a:lnB w="6668">
                      <a:solidFill>
                        <a:srgbClr val="D6DDDE"/>
                      </a:solidFill>
                      <a:prstDash val="solid"/>
                    </a:lnB>
                    <a:solidFill>
                      <a:srgbClr val="FFFFFF"/>
                    </a:solidFill>
                  </a:tcPr>
                </a:tc>
              </a:tr>
              <a:tr h="492125">
                <a:tc>
                  <a:txBody>
                    <a:bodyPr/>
                    <a:lstStyle/>
                    <a:p>
                      <a:r>
                        <a:rPr sz="1350" b="0">
                          <a:solidFill>
                            <a:srgbClr val="183746"/>
                          </a:solidFill>
                        </a:rPr>
                        <a:t>Months 4 to 6</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First financed projects</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Supplier payments and first collections</a:t>
                      </a:r>
                    </a:p>
                  </a:txBody>
                  <a:tcPr marL="91440" marR="91440" marT="45720" marB="45720">
                    <a:lnR w="6668">
                      <a:solidFill>
                        <a:srgbClr val="D6DDDE"/>
                      </a:solidFill>
                      <a:prstDash val="solid"/>
                    </a:lnR>
                    <a:lnB w="6668">
                      <a:solidFill>
                        <a:srgbClr val="D6DDDE"/>
                      </a:solidFill>
                      <a:prstDash val="solid"/>
                    </a:lnB>
                    <a:solidFill>
                      <a:srgbClr val="EDF1F1"/>
                    </a:solidFill>
                  </a:tcPr>
                </a:tc>
              </a:tr>
              <a:tr h="492125">
                <a:tc>
                  <a:txBody>
                    <a:bodyPr/>
                    <a:lstStyle/>
                    <a:p>
                      <a:r>
                        <a:rPr sz="1350" b="0">
                          <a:solidFill>
                            <a:srgbClr val="183746"/>
                          </a:solidFill>
                        </a:rPr>
                        <a:t>End of 2027</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20 projects and $5M originations</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Statements and repayment history</a:t>
                      </a:r>
                    </a:p>
                  </a:txBody>
                  <a:tcPr marL="91440" marR="91440" marT="45720" marB="45720">
                    <a:lnR w="6668">
                      <a:solidFill>
                        <a:srgbClr val="D6DDDE"/>
                      </a:solidFill>
                      <a:prstDash val="solid"/>
                    </a:lnR>
                    <a:lnB w="6668">
                      <a:solidFill>
                        <a:srgbClr val="D6DDDE"/>
                      </a:solidFill>
                      <a:prstDash val="solid"/>
                    </a:lnB>
                    <a:solidFill>
                      <a:srgbClr val="FFFFFF"/>
                    </a:solidFill>
                  </a:tcPr>
                </a:tc>
              </a:tr>
              <a:tr h="492125">
                <a:tc>
                  <a:txBody>
                    <a:bodyPr/>
                    <a:lstStyle/>
                    <a:p>
                      <a:r>
                        <a:rPr sz="1350" b="0">
                          <a:solidFill>
                            <a:srgbClr val="183746"/>
                          </a:solidFill>
                        </a:rPr>
                        <a:t>2028</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Repeat sponsors and diversification</a:t>
                      </a:r>
                    </a:p>
                  </a:txBody>
                  <a:tcPr marL="91440" marR="91440" marT="45720" marB="45720">
                    <a:lnR w="6668">
                      <a:solidFill>
                        <a:srgbClr val="D6DDDE"/>
                      </a:solidFill>
                      <a:prstDash val="solid"/>
                    </a:lnR>
                    <a:lnB w="6668">
                      <a:solidFill>
                        <a:srgbClr val="D6DDDE"/>
                      </a:solidFill>
                      <a:prstDash val="solid"/>
                    </a:lnB>
                    <a:solidFill>
                      <a:srgbClr val="EDF1F1"/>
                    </a:solidFill>
                  </a:tcPr>
                </a:tc>
                <a:tc>
                  <a:txBody>
                    <a:bodyPr/>
                    <a:lstStyle/>
                    <a:p>
                      <a:r>
                        <a:rPr sz="1350" b="0">
                          <a:solidFill>
                            <a:srgbClr val="183746"/>
                          </a:solidFill>
                        </a:rPr>
                        <a:t>50 projects and $12M ending principal</a:t>
                      </a:r>
                    </a:p>
                  </a:txBody>
                  <a:tcPr marL="91440" marR="91440" marT="45720" marB="45720">
                    <a:lnR w="6668">
                      <a:solidFill>
                        <a:srgbClr val="D6DDDE"/>
                      </a:solidFill>
                      <a:prstDash val="solid"/>
                    </a:lnR>
                    <a:lnB w="6668">
                      <a:solidFill>
                        <a:srgbClr val="D6DDDE"/>
                      </a:solidFill>
                      <a:prstDash val="solid"/>
                    </a:lnB>
                    <a:solidFill>
                      <a:srgbClr val="EDF1F1"/>
                    </a:solidFill>
                  </a:tcPr>
                </a:tc>
              </a:tr>
              <a:tr h="492125">
                <a:tc>
                  <a:txBody>
                    <a:bodyPr/>
                    <a:lstStyle/>
                    <a:p>
                      <a:r>
                        <a:rPr sz="1350" b="0">
                          <a:solidFill>
                            <a:srgbClr val="183746"/>
                          </a:solidFill>
                        </a:rPr>
                        <a:t>2029</a:t>
                      </a:r>
                    </a:p>
                  </a:txBody>
                  <a:tcPr marL="91440" marR="91440" marT="45720" marB="45720">
                    <a:lnL w="6668">
                      <a:solidFill>
                        <a:srgbClr val="D6DDDE"/>
                      </a:solidFill>
                      <a:prstDash val="solid"/>
                    </a:lnL>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Annual profitability</a:t>
                      </a:r>
                    </a:p>
                  </a:txBody>
                  <a:tcPr marL="91440" marR="91440" marT="45720" marB="45720">
                    <a:lnR w="6668">
                      <a:solidFill>
                        <a:srgbClr val="D6DDDE"/>
                      </a:solidFill>
                      <a:prstDash val="solid"/>
                    </a:lnR>
                    <a:lnB w="6668">
                      <a:solidFill>
                        <a:srgbClr val="D6DDDE"/>
                      </a:solidFill>
                      <a:prstDash val="solid"/>
                    </a:lnB>
                    <a:solidFill>
                      <a:srgbClr val="FFFFFF"/>
                    </a:solidFill>
                  </a:tcPr>
                </a:tc>
                <a:tc>
                  <a:txBody>
                    <a:bodyPr/>
                    <a:lstStyle/>
                    <a:p>
                      <a:r>
                        <a:rPr sz="1350" b="0">
                          <a:solidFill>
                            <a:srgbClr val="183746"/>
                          </a:solidFill>
                        </a:rPr>
                        <a:t>100 projects and $247k EBITDA</a:t>
                      </a:r>
                    </a:p>
                  </a:txBody>
                  <a:tcPr marL="91440" marR="91440" marT="45720" marB="45720">
                    <a:lnR w="6668">
                      <a:solidFill>
                        <a:srgbClr val="D6DDDE"/>
                      </a:solidFill>
                      <a:prstDash val="solid"/>
                    </a:lnR>
                    <a:lnB w="6668">
                      <a:solidFill>
                        <a:srgbClr val="D6DDDE"/>
                      </a:solidFill>
                      <a:prstDash val="solid"/>
                    </a:lnB>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4AF24E24-9278-4C1B-A6B3-BA79F1CF9047}"/>
              </a:ext>
            </a:extLst>
          </p:cNvPr>
          <p:cNvSpPr>
            <a:spLocks xmlns:a="http://schemas.openxmlformats.org/drawingml/2006/main" noGrp="1"/>
          </p:cNvSpPr>
          <p:nvPr/>
        </p:nvSpPr>
        <p:spPr>
          <a:xfrm xmlns:a="http://schemas.openxmlformats.org/drawingml/2006/main">
            <a:off x="571500" y="5010150"/>
            <a:ext cx="11049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83746"/>
                </a:solidFill>
              </a:defRPr>
            </a:defPPr>
            <a:lvl1pPr>
              <a:defRPr sz="1950" b="1">
                <a:solidFill>
                  <a:srgbClr val="183746"/>
                </a:solidFill>
              </a:defRPr>
            </a:lvl1pPr>
            <a:lvl2pPr>
              <a:defRPr sz="1950" b="1">
                <a:solidFill>
                  <a:srgbClr val="183746"/>
                </a:solidFill>
              </a:defRPr>
            </a:lvl2pPr>
            <a:lvl3pPr>
              <a:defRPr sz="1950" b="1">
                <a:solidFill>
                  <a:srgbClr val="183746"/>
                </a:solidFill>
              </a:defRPr>
            </a:lvl3pPr>
            <a:lvl4pPr>
              <a:defRPr sz="1950" b="1">
                <a:solidFill>
                  <a:srgbClr val="183746"/>
                </a:solidFill>
              </a:defRPr>
            </a:lvl4pPr>
            <a:lvl5pPr>
              <a:defRPr sz="1950" b="1">
                <a:solidFill>
                  <a:srgbClr val="183746"/>
                </a:solidFill>
              </a:defRPr>
            </a:lvl5pPr>
            <a:lvl6pPr>
              <a:defRPr sz="1950" b="1">
                <a:solidFill>
                  <a:srgbClr val="183746"/>
                </a:solidFill>
              </a:defRPr>
            </a:lvl6pPr>
            <a:lvl7pPr>
              <a:defRPr sz="1950" b="1">
                <a:solidFill>
                  <a:srgbClr val="183746"/>
                </a:solidFill>
              </a:defRPr>
            </a:lvl7pPr>
            <a:lvl8pPr>
              <a:defRPr sz="1950" b="1">
                <a:solidFill>
                  <a:srgbClr val="183746"/>
                </a:solidFill>
              </a:defRPr>
            </a:lvl8pPr>
            <a:lvl9pPr>
              <a:defRPr sz="1950" b="1">
                <a:solidFill>
                  <a:srgbClr val="183746"/>
                </a:solidFill>
              </a:defRPr>
            </a:lvl9pPr>
          </a:lstStyle>
          <a:p xmlns:a="http://schemas.openxmlformats.org/drawingml/2006/main">
            <a:pPr>
              <a:defRPr sz="1950" b="1">
                <a:solidFill>
                  <a:srgbClr val="183746"/>
                </a:solidFill>
              </a:defRPr>
            </a:pPr>
            <a:r>
              <a:rPr sz="1950" b="1">
                <a:solidFill>
                  <a:srgbClr val="183746"/>
                </a:solidFill>
              </a:rPr>
              <a:t>Initial leadership roles</a:t>
            </a:r>
          </a:p>
        </p:txBody>
      </p:sp>
      <p:sp>
        <p:nvSpPr>
          <p:cNvPr id="6" name="">
            <a:extLst xmlns:a="http://schemas.openxmlformats.org/drawingml/2006/main">
              <a:ext uri="{FF2B5EF4-FFF2-40B4-BE49-F238E27FC236}">
                <a16:creationId xmlns:a16="http://schemas.microsoft.com/office/drawing/2014/main" id="{984E5078-5285-4844-B9B4-09C994D4E732}"/>
              </a:ext>
            </a:extLst>
          </p:cNvPr>
          <p:cNvSpPr>
            <a:spLocks xmlns:a="http://schemas.openxmlformats.org/drawingml/2006/main" noGrp="1"/>
          </p:cNvSpPr>
          <p:nvPr/>
        </p:nvSpPr>
        <p:spPr>
          <a:xfrm xmlns:a="http://schemas.openxmlformats.org/drawingml/2006/main">
            <a:off x="571500" y="5495925"/>
            <a:ext cx="3333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63747C"/>
                </a:solidFill>
              </a:defRPr>
            </a:defPPr>
            <a:lvl1pPr>
              <a:defRPr sz="1725" b="0">
                <a:solidFill>
                  <a:srgbClr val="63747C"/>
                </a:solidFill>
              </a:defRPr>
            </a:lvl1pPr>
            <a:lvl2pPr>
              <a:defRPr sz="1725" b="0">
                <a:solidFill>
                  <a:srgbClr val="63747C"/>
                </a:solidFill>
              </a:defRPr>
            </a:lvl2pPr>
            <a:lvl3pPr>
              <a:defRPr sz="1725" b="0">
                <a:solidFill>
                  <a:srgbClr val="63747C"/>
                </a:solidFill>
              </a:defRPr>
            </a:lvl3pPr>
            <a:lvl4pPr>
              <a:defRPr sz="1725" b="0">
                <a:solidFill>
                  <a:srgbClr val="63747C"/>
                </a:solidFill>
              </a:defRPr>
            </a:lvl4pPr>
            <a:lvl5pPr>
              <a:defRPr sz="1725" b="0">
                <a:solidFill>
                  <a:srgbClr val="63747C"/>
                </a:solidFill>
              </a:defRPr>
            </a:lvl5pPr>
            <a:lvl6pPr>
              <a:defRPr sz="1725" b="0">
                <a:solidFill>
                  <a:srgbClr val="63747C"/>
                </a:solidFill>
              </a:defRPr>
            </a:lvl6pPr>
            <a:lvl7pPr>
              <a:defRPr sz="1725" b="0">
                <a:solidFill>
                  <a:srgbClr val="63747C"/>
                </a:solidFill>
              </a:defRPr>
            </a:lvl7pPr>
            <a:lvl8pPr>
              <a:defRPr sz="1725" b="0">
                <a:solidFill>
                  <a:srgbClr val="63747C"/>
                </a:solidFill>
              </a:defRPr>
            </a:lvl8pPr>
            <a:lvl9pPr>
              <a:defRPr sz="1725" b="0">
                <a:solidFill>
                  <a:srgbClr val="63747C"/>
                </a:solidFill>
              </a:defRPr>
            </a:lvl9pPr>
          </a:lstStyle>
          <a:p xmlns:a="http://schemas.openxmlformats.org/drawingml/2006/main">
            <a:pPr>
              <a:defRPr sz="1725" b="0">
                <a:solidFill>
                  <a:srgbClr val="63747C"/>
                </a:solidFill>
              </a:defRPr>
            </a:pPr>
            <a:r>
              <a:rPr sz="1725" b="0">
                <a:solidFill>
                  <a:srgbClr val="63747C"/>
                </a:solidFill>
              </a:rPr>
              <a:t>CEO and originations</a:t>
            </a:r>
          </a:p>
        </p:txBody>
      </p:sp>
      <p:sp>
        <p:nvSpPr>
          <p:cNvPr id="7" name="">
            <a:extLst xmlns:a="http://schemas.openxmlformats.org/drawingml/2006/main">
              <a:ext uri="{FF2B5EF4-FFF2-40B4-BE49-F238E27FC236}">
                <a16:creationId xmlns:a16="http://schemas.microsoft.com/office/drawing/2014/main" id="{AA8A4704-C77C-41F0-90FF-1BA58C859F0B}"/>
              </a:ext>
            </a:extLst>
          </p:cNvPr>
          <p:cNvSpPr>
            <a:spLocks xmlns:a="http://schemas.openxmlformats.org/drawingml/2006/main" noGrp="1"/>
          </p:cNvSpPr>
          <p:nvPr/>
        </p:nvSpPr>
        <p:spPr>
          <a:xfrm xmlns:a="http://schemas.openxmlformats.org/drawingml/2006/main">
            <a:off x="4333875" y="5495925"/>
            <a:ext cx="3333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63747C"/>
                </a:solidFill>
              </a:defRPr>
            </a:defPPr>
            <a:lvl1pPr>
              <a:defRPr sz="1725" b="0">
                <a:solidFill>
                  <a:srgbClr val="63747C"/>
                </a:solidFill>
              </a:defRPr>
            </a:lvl1pPr>
            <a:lvl2pPr>
              <a:defRPr sz="1725" b="0">
                <a:solidFill>
                  <a:srgbClr val="63747C"/>
                </a:solidFill>
              </a:defRPr>
            </a:lvl2pPr>
            <a:lvl3pPr>
              <a:defRPr sz="1725" b="0">
                <a:solidFill>
                  <a:srgbClr val="63747C"/>
                </a:solidFill>
              </a:defRPr>
            </a:lvl3pPr>
            <a:lvl4pPr>
              <a:defRPr sz="1725" b="0">
                <a:solidFill>
                  <a:srgbClr val="63747C"/>
                </a:solidFill>
              </a:defRPr>
            </a:lvl4pPr>
            <a:lvl5pPr>
              <a:defRPr sz="1725" b="0">
                <a:solidFill>
                  <a:srgbClr val="63747C"/>
                </a:solidFill>
              </a:defRPr>
            </a:lvl5pPr>
            <a:lvl6pPr>
              <a:defRPr sz="1725" b="0">
                <a:solidFill>
                  <a:srgbClr val="63747C"/>
                </a:solidFill>
              </a:defRPr>
            </a:lvl6pPr>
            <a:lvl7pPr>
              <a:defRPr sz="1725" b="0">
                <a:solidFill>
                  <a:srgbClr val="63747C"/>
                </a:solidFill>
              </a:defRPr>
            </a:lvl7pPr>
            <a:lvl8pPr>
              <a:defRPr sz="1725" b="0">
                <a:solidFill>
                  <a:srgbClr val="63747C"/>
                </a:solidFill>
              </a:defRPr>
            </a:lvl8pPr>
            <a:lvl9pPr>
              <a:defRPr sz="1725" b="0">
                <a:solidFill>
                  <a:srgbClr val="63747C"/>
                </a:solidFill>
              </a:defRPr>
            </a:lvl9pPr>
          </a:lstStyle>
          <a:p xmlns:a="http://schemas.openxmlformats.org/drawingml/2006/main">
            <a:pPr>
              <a:defRPr sz="1725" b="0">
                <a:solidFill>
                  <a:srgbClr val="63747C"/>
                </a:solidFill>
              </a:defRPr>
            </a:pPr>
            <a:r>
              <a:rPr sz="1725" b="0">
                <a:solidFill>
                  <a:srgbClr val="63747C"/>
                </a:solidFill>
              </a:rPr>
              <a:t>Credit and servicing</a:t>
            </a:r>
          </a:p>
        </p:txBody>
      </p:sp>
      <p:sp>
        <p:nvSpPr>
          <p:cNvPr id="8" name="">
            <a:extLst xmlns:a="http://schemas.openxmlformats.org/drawingml/2006/main">
              <a:ext uri="{FF2B5EF4-FFF2-40B4-BE49-F238E27FC236}">
                <a16:creationId xmlns:a16="http://schemas.microsoft.com/office/drawing/2014/main" id="{129E67C5-A31C-4C4F-A660-1D7739C54BA5}"/>
              </a:ext>
            </a:extLst>
          </p:cNvPr>
          <p:cNvSpPr>
            <a:spLocks xmlns:a="http://schemas.openxmlformats.org/drawingml/2006/main" noGrp="1"/>
          </p:cNvSpPr>
          <p:nvPr/>
        </p:nvSpPr>
        <p:spPr>
          <a:xfrm xmlns:a="http://schemas.openxmlformats.org/drawingml/2006/main">
            <a:off x="8096250" y="5495925"/>
            <a:ext cx="3524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63747C"/>
                </a:solidFill>
              </a:defRPr>
            </a:defPPr>
            <a:lvl1pPr>
              <a:defRPr sz="1725" b="0">
                <a:solidFill>
                  <a:srgbClr val="63747C"/>
                </a:solidFill>
              </a:defRPr>
            </a:lvl1pPr>
            <a:lvl2pPr>
              <a:defRPr sz="1725" b="0">
                <a:solidFill>
                  <a:srgbClr val="63747C"/>
                </a:solidFill>
              </a:defRPr>
            </a:lvl2pPr>
            <a:lvl3pPr>
              <a:defRPr sz="1725" b="0">
                <a:solidFill>
                  <a:srgbClr val="63747C"/>
                </a:solidFill>
              </a:defRPr>
            </a:lvl3pPr>
            <a:lvl4pPr>
              <a:defRPr sz="1725" b="0">
                <a:solidFill>
                  <a:srgbClr val="63747C"/>
                </a:solidFill>
              </a:defRPr>
            </a:lvl4pPr>
            <a:lvl5pPr>
              <a:defRPr sz="1725" b="0">
                <a:solidFill>
                  <a:srgbClr val="63747C"/>
                </a:solidFill>
              </a:defRPr>
            </a:lvl5pPr>
            <a:lvl6pPr>
              <a:defRPr sz="1725" b="0">
                <a:solidFill>
                  <a:srgbClr val="63747C"/>
                </a:solidFill>
              </a:defRPr>
            </a:lvl6pPr>
            <a:lvl7pPr>
              <a:defRPr sz="1725" b="0">
                <a:solidFill>
                  <a:srgbClr val="63747C"/>
                </a:solidFill>
              </a:defRPr>
            </a:lvl7pPr>
            <a:lvl8pPr>
              <a:defRPr sz="1725" b="0">
                <a:solidFill>
                  <a:srgbClr val="63747C"/>
                </a:solidFill>
              </a:defRPr>
            </a:lvl8pPr>
            <a:lvl9pPr>
              <a:defRPr sz="1725" b="0">
                <a:solidFill>
                  <a:srgbClr val="63747C"/>
                </a:solidFill>
              </a:defRPr>
            </a:lvl9pPr>
          </a:lstStyle>
          <a:p xmlns:a="http://schemas.openxmlformats.org/drawingml/2006/main">
            <a:pPr>
              <a:defRPr sz="1725" b="0">
                <a:solidFill>
                  <a:srgbClr val="63747C"/>
                </a:solidFill>
              </a:defRPr>
            </a:pPr>
            <a:r>
              <a:rPr sz="1725" b="0">
                <a:solidFill>
                  <a:srgbClr val="63747C"/>
                </a:solidFill>
              </a:rPr>
              <a:t>Product and operations</a:t>
            </a:r>
          </a:p>
        </p:txBody>
      </p:sp>
      <p:sp>
        <p:nvSpPr>
          <p:cNvPr id="9" name="">
            <a:extLst xmlns:a="http://schemas.openxmlformats.org/drawingml/2006/main">
              <a:ext uri="{FF2B5EF4-FFF2-40B4-BE49-F238E27FC236}">
                <a16:creationId xmlns:a16="http://schemas.microsoft.com/office/drawing/2014/main" id="{881AA4DB-E2F1-43D6-A130-A7698BE8EEB8}"/>
              </a:ext>
            </a:extLst>
          </p:cNvPr>
          <p:cNvSpPr>
            <a:spLocks xmlns:a="http://schemas.openxmlformats.org/drawingml/2006/main" noGrp="1"/>
          </p:cNvSpPr>
          <p:nvPr/>
        </p:nvSpPr>
        <p:spPr>
          <a:xfrm xmlns:a="http://schemas.openxmlformats.org/drawingml/2006/main">
            <a:off x="571500" y="5962650"/>
            <a:ext cx="10953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3747C"/>
                </a:solidFill>
              </a:defRPr>
            </a:defPPr>
            <a:lvl1pPr>
              <a:defRPr sz="1050" b="0">
                <a:solidFill>
                  <a:srgbClr val="63747C"/>
                </a:solidFill>
              </a:defRPr>
            </a:lvl1pPr>
            <a:lvl2pPr>
              <a:defRPr sz="1050" b="0">
                <a:solidFill>
                  <a:srgbClr val="63747C"/>
                </a:solidFill>
              </a:defRPr>
            </a:lvl2pPr>
            <a:lvl3pPr>
              <a:defRPr sz="1050" b="0">
                <a:solidFill>
                  <a:srgbClr val="63747C"/>
                </a:solidFill>
              </a:defRPr>
            </a:lvl3pPr>
            <a:lvl4pPr>
              <a:defRPr sz="1050" b="0">
                <a:solidFill>
                  <a:srgbClr val="63747C"/>
                </a:solidFill>
              </a:defRPr>
            </a:lvl4pPr>
            <a:lvl5pPr>
              <a:defRPr sz="1050" b="0">
                <a:solidFill>
                  <a:srgbClr val="63747C"/>
                </a:solidFill>
              </a:defRPr>
            </a:lvl5pPr>
            <a:lvl6pPr>
              <a:defRPr sz="1050" b="0">
                <a:solidFill>
                  <a:srgbClr val="63747C"/>
                </a:solidFill>
              </a:defRPr>
            </a:lvl6pPr>
            <a:lvl7pPr>
              <a:defRPr sz="1050" b="0">
                <a:solidFill>
                  <a:srgbClr val="63747C"/>
                </a:solidFill>
              </a:defRPr>
            </a:lvl7pPr>
            <a:lvl8pPr>
              <a:defRPr sz="1050" b="0">
                <a:solidFill>
                  <a:srgbClr val="63747C"/>
                </a:solidFill>
              </a:defRPr>
            </a:lvl8pPr>
            <a:lvl9pPr>
              <a:defRPr sz="1050" b="0">
                <a:solidFill>
                  <a:srgbClr val="63747C"/>
                </a:solidFill>
              </a:defRPr>
            </a:lvl9pPr>
          </a:lstStyle>
          <a:p xmlns:a="http://schemas.openxmlformats.org/drawingml/2006/main">
            <a:pPr>
              <a:defRPr sz="1050" b="0">
                <a:solidFill>
                  <a:srgbClr val="63747C"/>
                </a:solidFill>
              </a:defRPr>
            </a:pPr>
            <a:r>
              <a:rPr sz="1050" b="0">
                <a:solidFill>
                  <a:srgbClr val="63747C"/>
                </a:solidFill>
              </a:rPr>
              <a:t>Proposed roles and milestones. Executive and independent director appointments remain open.</a:t>
            </a:r>
          </a:p>
        </p:txBody>
      </p:sp>
    </p:spTree>
    <p:extLst>
      <p:ext uri="{BB962C8B-B14F-4D97-AF65-F5344CB8AC3E}">
        <p14:creationId xmlns:p14="http://schemas.microsoft.com/office/powerpoint/2010/main" val="976852614"/>
      </p:ext>
    </p:extLst>
  </p:cSld>
</p:sld>
</file>

<file path=ppt/slides/slide17.xml><?xml version="1.0" encoding="utf-8"?>
<p:sld xmlns:p="http://schemas.openxmlformats.org/presentationml/2006/main">
  <p:cSld>
    <p:bg>
      <p:bgPr>
        <a:solidFill xmlns:a="http://schemas.openxmlformats.org/drawingml/2006/main">
          <a:srgbClr val="102B3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752C700-98EA-40E0-A17A-0171554142E9}"/>
              </a:ext>
            </a:extLst>
          </p:cNvPr>
          <p:cNvSpPr>
            <a:spLocks xmlns:a="http://schemas.openxmlformats.org/drawingml/2006/main" noGrp="1"/>
          </p:cNvSpPr>
          <p:nvPr/>
        </p:nvSpPr>
        <p:spPr>
          <a:xfrm xmlns:a="http://schemas.openxmlformats.org/drawingml/2006/main">
            <a:off x="571500" y="409575"/>
            <a:ext cx="11049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FFFFFF"/>
                </a:solidFill>
              </a:defRPr>
            </a:defPPr>
            <a:lvl1pPr>
              <a:defRPr sz="2550" b="1">
                <a:solidFill>
                  <a:srgbClr val="FFFFFF"/>
                </a:solidFill>
              </a:defRPr>
            </a:lvl1pPr>
            <a:lvl2pPr>
              <a:defRPr sz="2550" b="1">
                <a:solidFill>
                  <a:srgbClr val="FFFFFF"/>
                </a:solidFill>
              </a:defRPr>
            </a:lvl2pPr>
            <a:lvl3pPr>
              <a:defRPr sz="2550" b="1">
                <a:solidFill>
                  <a:srgbClr val="FFFFFF"/>
                </a:solidFill>
              </a:defRPr>
            </a:lvl3pPr>
            <a:lvl4pPr>
              <a:defRPr sz="2550" b="1">
                <a:solidFill>
                  <a:srgbClr val="FFFFFF"/>
                </a:solidFill>
              </a:defRPr>
            </a:lvl4pPr>
            <a:lvl5pPr>
              <a:defRPr sz="2550" b="1">
                <a:solidFill>
                  <a:srgbClr val="FFFFFF"/>
                </a:solidFill>
              </a:defRPr>
            </a:lvl5pPr>
            <a:lvl6pPr>
              <a:defRPr sz="2550" b="1">
                <a:solidFill>
                  <a:srgbClr val="FFFFFF"/>
                </a:solidFill>
              </a:defRPr>
            </a:lvl6pPr>
            <a:lvl7pPr>
              <a:defRPr sz="2550" b="1">
                <a:solidFill>
                  <a:srgbClr val="FFFFFF"/>
                </a:solidFill>
              </a:defRPr>
            </a:lvl7pPr>
            <a:lvl8pPr>
              <a:defRPr sz="2550" b="1">
                <a:solidFill>
                  <a:srgbClr val="FFFFFF"/>
                </a:solidFill>
              </a:defRPr>
            </a:lvl8pPr>
            <a:lvl9pPr>
              <a:defRPr sz="2550" b="1">
                <a:solidFill>
                  <a:srgbClr val="FFFFFF"/>
                </a:solidFill>
              </a:defRPr>
            </a:lvl9pPr>
          </a:lstStyle>
          <a:p xmlns:a="http://schemas.openxmlformats.org/drawingml/2006/main">
            <a:pPr>
              <a:defRPr sz="2550" b="1">
                <a:solidFill>
                  <a:srgbClr val="FFFFFF"/>
                </a:solidFill>
              </a:defRPr>
            </a:pPr>
            <a:r>
              <a:rPr sz="2550" b="1">
                <a:solidFill>
                  <a:srgbClr val="FFFFFF"/>
                </a:solidFill>
              </a:rPr>
              <a:t>The proposed investment</a:t>
            </a:r>
          </a:p>
        </p:txBody>
      </p:sp>
      <p:sp>
        <p:nvSpPr>
          <p:cNvPr id="2" name="">
            <a:extLst xmlns:a="http://schemas.openxmlformats.org/drawingml/2006/main">
              <a:ext uri="{FF2B5EF4-FFF2-40B4-BE49-F238E27FC236}">
                <a16:creationId xmlns:a16="http://schemas.microsoft.com/office/drawing/2014/main" id="{EAE6A2F8-0AAF-43EC-92F3-EEEF4233D52E}"/>
              </a:ext>
            </a:extLst>
          </p:cNvPr>
          <p:cNvSpPr>
            <a:spLocks xmlns:a="http://schemas.openxmlformats.org/drawingml/2006/main" noGrp="1"/>
          </p:cNvSpPr>
          <p:nvPr/>
        </p:nvSpPr>
        <p:spPr>
          <a:xfrm xmlns:a="http://schemas.openxmlformats.org/drawingml/2006/main">
            <a:off x="571500" y="6410325"/>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B7C5CB"/>
                </a:solidFill>
              </a:defRPr>
            </a:defPPr>
            <a:lvl1pPr>
              <a:defRPr sz="900" b="0">
                <a:solidFill>
                  <a:srgbClr val="B7C5CB"/>
                </a:solidFill>
              </a:defRPr>
            </a:lvl1pPr>
            <a:lvl2pPr>
              <a:defRPr sz="900" b="0">
                <a:solidFill>
                  <a:srgbClr val="B7C5CB"/>
                </a:solidFill>
              </a:defRPr>
            </a:lvl2pPr>
            <a:lvl3pPr>
              <a:defRPr sz="900" b="0">
                <a:solidFill>
                  <a:srgbClr val="B7C5CB"/>
                </a:solidFill>
              </a:defRPr>
            </a:lvl3pPr>
            <a:lvl4pPr>
              <a:defRPr sz="900" b="0">
                <a:solidFill>
                  <a:srgbClr val="B7C5CB"/>
                </a:solidFill>
              </a:defRPr>
            </a:lvl4pPr>
            <a:lvl5pPr>
              <a:defRPr sz="900" b="0">
                <a:solidFill>
                  <a:srgbClr val="B7C5CB"/>
                </a:solidFill>
              </a:defRPr>
            </a:lvl5pPr>
            <a:lvl6pPr>
              <a:defRPr sz="900" b="0">
                <a:solidFill>
                  <a:srgbClr val="B7C5CB"/>
                </a:solidFill>
              </a:defRPr>
            </a:lvl6pPr>
            <a:lvl7pPr>
              <a:defRPr sz="900" b="0">
                <a:solidFill>
                  <a:srgbClr val="B7C5CB"/>
                </a:solidFill>
              </a:defRPr>
            </a:lvl7pPr>
            <a:lvl8pPr>
              <a:defRPr sz="900" b="0">
                <a:solidFill>
                  <a:srgbClr val="B7C5CB"/>
                </a:solidFill>
              </a:defRPr>
            </a:lvl8pPr>
            <a:lvl9pPr>
              <a:defRPr sz="900" b="0">
                <a:solidFill>
                  <a:srgbClr val="B7C5CB"/>
                </a:solidFill>
              </a:defRPr>
            </a:lvl9pPr>
          </a:lstStyle>
          <a:p xmlns:a="http://schemas.openxmlformats.org/drawingml/2006/main">
            <a:pPr>
              <a:defRPr sz="900" b="0">
                <a:solidFill>
                  <a:srgbClr val="B7C5CB"/>
                </a:solidFill>
              </a:defRPr>
            </a:pPr>
            <a:r>
              <a:rPr sz="900" b="0">
                <a:solidFill>
                  <a:srgbClr val="B7C5CB"/>
                </a:solidFill>
              </a:rPr>
              <a:t>BANKERS FIRST CHOICE</a:t>
            </a:r>
          </a:p>
        </p:txBody>
      </p:sp>
      <p:sp>
        <p:nvSpPr>
          <p:cNvPr id="3" name="">
            <a:extLst xmlns:a="http://schemas.openxmlformats.org/drawingml/2006/main">
              <a:ext uri="{FF2B5EF4-FFF2-40B4-BE49-F238E27FC236}">
                <a16:creationId xmlns:a16="http://schemas.microsoft.com/office/drawing/2014/main" id="{C9BE1709-6F20-44D9-9828-B92EBC080149}"/>
              </a:ext>
            </a:extLst>
          </p:cNvPr>
          <p:cNvSpPr>
            <a:spLocks xmlns:a="http://schemas.openxmlformats.org/drawingml/2006/main" noGrp="1"/>
          </p:cNvSpPr>
          <p:nvPr/>
        </p:nvSpPr>
        <p:spPr>
          <a:xfrm xmlns:a="http://schemas.openxmlformats.org/drawingml/2006/main">
            <a:off x="11182350" y="638175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B7C5CB"/>
                </a:solidFill>
              </a:defRPr>
            </a:defPPr>
            <a:lvl1pPr>
              <a:defRPr sz="975" b="0">
                <a:solidFill>
                  <a:srgbClr val="B7C5CB"/>
                </a:solidFill>
              </a:defRPr>
            </a:lvl1pPr>
            <a:lvl2pPr>
              <a:defRPr sz="975" b="0">
                <a:solidFill>
                  <a:srgbClr val="B7C5CB"/>
                </a:solidFill>
              </a:defRPr>
            </a:lvl2pPr>
            <a:lvl3pPr>
              <a:defRPr sz="975" b="0">
                <a:solidFill>
                  <a:srgbClr val="B7C5CB"/>
                </a:solidFill>
              </a:defRPr>
            </a:lvl3pPr>
            <a:lvl4pPr>
              <a:defRPr sz="975" b="0">
                <a:solidFill>
                  <a:srgbClr val="B7C5CB"/>
                </a:solidFill>
              </a:defRPr>
            </a:lvl4pPr>
            <a:lvl5pPr>
              <a:defRPr sz="975" b="0">
                <a:solidFill>
                  <a:srgbClr val="B7C5CB"/>
                </a:solidFill>
              </a:defRPr>
            </a:lvl5pPr>
            <a:lvl6pPr>
              <a:defRPr sz="975" b="0">
                <a:solidFill>
                  <a:srgbClr val="B7C5CB"/>
                </a:solidFill>
              </a:defRPr>
            </a:lvl6pPr>
            <a:lvl7pPr>
              <a:defRPr sz="975" b="0">
                <a:solidFill>
                  <a:srgbClr val="B7C5CB"/>
                </a:solidFill>
              </a:defRPr>
            </a:lvl7pPr>
            <a:lvl8pPr>
              <a:defRPr sz="975" b="0">
                <a:solidFill>
                  <a:srgbClr val="B7C5CB"/>
                </a:solidFill>
              </a:defRPr>
            </a:lvl8pPr>
            <a:lvl9pPr>
              <a:defRPr sz="975" b="0">
                <a:solidFill>
                  <a:srgbClr val="B7C5CB"/>
                </a:solidFill>
              </a:defRPr>
            </a:lvl9pPr>
          </a:lstStyle>
          <a:p xmlns:a="http://schemas.openxmlformats.org/drawingml/2006/main">
            <a:pPr>
              <a:defRPr sz="975" b="0">
                <a:solidFill>
                  <a:srgbClr val="B7C5CB"/>
                </a:solidFill>
              </a:defRPr>
            </a:pPr>
            <a:r>
              <a:rPr sz="975" b="0">
                <a:solidFill>
                  <a:srgbClr val="B7C5CB"/>
                </a:solidFill>
              </a:rPr>
              <a:t>17</a:t>
            </a:r>
          </a:p>
        </p:txBody>
      </p:sp>
      <p:sp>
        <p:nvSpPr>
          <p:cNvPr id="4" name="">
            <a:extLst xmlns:a="http://schemas.openxmlformats.org/drawingml/2006/main">
              <a:ext uri="{FF2B5EF4-FFF2-40B4-BE49-F238E27FC236}">
                <a16:creationId xmlns:a16="http://schemas.microsoft.com/office/drawing/2014/main" id="{2B3A2DD9-211B-4382-8B6D-3284FFEC7F2F}"/>
              </a:ext>
            </a:extLst>
          </p:cNvPr>
          <p:cNvSpPr>
            <a:spLocks xmlns:a="http://schemas.openxmlformats.org/drawingml/2006/main" noGrp="1"/>
          </p:cNvSpPr>
          <p:nvPr/>
        </p:nvSpPr>
        <p:spPr>
          <a:xfrm xmlns:a="http://schemas.openxmlformats.org/drawingml/2006/main">
            <a:off x="571500" y="1571625"/>
            <a:ext cx="10477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4950" b="1">
                <a:solidFill>
                  <a:srgbClr val="FFFFFF"/>
                </a:solidFill>
              </a:defRPr>
            </a:defPPr>
            <a:lvl1pPr>
              <a:defRPr sz="4950" b="1">
                <a:solidFill>
                  <a:srgbClr val="FFFFFF"/>
                </a:solidFill>
              </a:defRPr>
            </a:lvl1pPr>
            <a:lvl2pPr>
              <a:defRPr sz="4950" b="1">
                <a:solidFill>
                  <a:srgbClr val="FFFFFF"/>
                </a:solidFill>
              </a:defRPr>
            </a:lvl2pPr>
            <a:lvl3pPr>
              <a:defRPr sz="4950" b="1">
                <a:solidFill>
                  <a:srgbClr val="FFFFFF"/>
                </a:solidFill>
              </a:defRPr>
            </a:lvl3pPr>
            <a:lvl4pPr>
              <a:defRPr sz="4950" b="1">
                <a:solidFill>
                  <a:srgbClr val="FFFFFF"/>
                </a:solidFill>
              </a:defRPr>
            </a:lvl4pPr>
            <a:lvl5pPr>
              <a:defRPr sz="4950" b="1">
                <a:solidFill>
                  <a:srgbClr val="FFFFFF"/>
                </a:solidFill>
              </a:defRPr>
            </a:lvl5pPr>
            <a:lvl6pPr>
              <a:defRPr sz="4950" b="1">
                <a:solidFill>
                  <a:srgbClr val="FFFFFF"/>
                </a:solidFill>
              </a:defRPr>
            </a:lvl6pPr>
            <a:lvl7pPr>
              <a:defRPr sz="4950" b="1">
                <a:solidFill>
                  <a:srgbClr val="FFFFFF"/>
                </a:solidFill>
              </a:defRPr>
            </a:lvl7pPr>
            <a:lvl8pPr>
              <a:defRPr sz="4950" b="1">
                <a:solidFill>
                  <a:srgbClr val="FFFFFF"/>
                </a:solidFill>
              </a:defRPr>
            </a:lvl8pPr>
            <a:lvl9pPr>
              <a:defRPr sz="4950" b="1">
                <a:solidFill>
                  <a:srgbClr val="FFFFFF"/>
                </a:solidFill>
              </a:defRPr>
            </a:lvl9pPr>
          </a:lstStyle>
          <a:p xmlns:a="http://schemas.openxmlformats.org/drawingml/2006/main">
            <a:pPr>
              <a:defRPr sz="4950" b="1">
                <a:solidFill>
                  <a:srgbClr val="FFFFFF"/>
                </a:solidFill>
              </a:defRPr>
            </a:pPr>
            <a:r>
              <a:rPr sz="4950" b="1">
                <a:solidFill>
                  <a:srgbClr val="FFFFFF"/>
                </a:solidFill>
              </a:rPr>
              <a:t>$1.25 million</a:t>
            </a:r>
          </a:p>
        </p:txBody>
      </p:sp>
      <p:sp>
        <p:nvSpPr>
          <p:cNvPr id="5" name="">
            <a:extLst xmlns:a="http://schemas.openxmlformats.org/drawingml/2006/main">
              <a:ext uri="{FF2B5EF4-FFF2-40B4-BE49-F238E27FC236}">
                <a16:creationId xmlns:a16="http://schemas.microsoft.com/office/drawing/2014/main" id="{90C31A26-C714-4472-B895-32AE9703767E}"/>
              </a:ext>
            </a:extLst>
          </p:cNvPr>
          <p:cNvSpPr>
            <a:spLocks xmlns:a="http://schemas.openxmlformats.org/drawingml/2006/main" noGrp="1"/>
          </p:cNvSpPr>
          <p:nvPr/>
        </p:nvSpPr>
        <p:spPr>
          <a:xfrm xmlns:a="http://schemas.openxmlformats.org/drawingml/2006/main">
            <a:off x="571500" y="2800350"/>
            <a:ext cx="104775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625" b="0">
                <a:solidFill>
                  <a:srgbClr val="D5DFE2"/>
                </a:solidFill>
              </a:defRPr>
            </a:defPPr>
            <a:lvl1pPr>
              <a:defRPr sz="2625" b="0">
                <a:solidFill>
                  <a:srgbClr val="D5DFE2"/>
                </a:solidFill>
              </a:defRPr>
            </a:lvl1pPr>
            <a:lvl2pPr>
              <a:defRPr sz="2625" b="0">
                <a:solidFill>
                  <a:srgbClr val="D5DFE2"/>
                </a:solidFill>
              </a:defRPr>
            </a:lvl2pPr>
            <a:lvl3pPr>
              <a:defRPr sz="2625" b="0">
                <a:solidFill>
                  <a:srgbClr val="D5DFE2"/>
                </a:solidFill>
              </a:defRPr>
            </a:lvl3pPr>
            <a:lvl4pPr>
              <a:defRPr sz="2625" b="0">
                <a:solidFill>
                  <a:srgbClr val="D5DFE2"/>
                </a:solidFill>
              </a:defRPr>
            </a:lvl4pPr>
            <a:lvl5pPr>
              <a:defRPr sz="2625" b="0">
                <a:solidFill>
                  <a:srgbClr val="D5DFE2"/>
                </a:solidFill>
              </a:defRPr>
            </a:lvl5pPr>
            <a:lvl6pPr>
              <a:defRPr sz="2625" b="0">
                <a:solidFill>
                  <a:srgbClr val="D5DFE2"/>
                </a:solidFill>
              </a:defRPr>
            </a:lvl6pPr>
            <a:lvl7pPr>
              <a:defRPr sz="2625" b="0">
                <a:solidFill>
                  <a:srgbClr val="D5DFE2"/>
                </a:solidFill>
              </a:defRPr>
            </a:lvl7pPr>
            <a:lvl8pPr>
              <a:defRPr sz="2625" b="0">
                <a:solidFill>
                  <a:srgbClr val="D5DFE2"/>
                </a:solidFill>
              </a:defRPr>
            </a:lvl8pPr>
            <a:lvl9pPr>
              <a:defRPr sz="2625" b="0">
                <a:solidFill>
                  <a:srgbClr val="D5DFE2"/>
                </a:solidFill>
              </a:defRPr>
            </a:lvl9pPr>
          </a:lstStyle>
          <a:p xmlns:a="http://schemas.openxmlformats.org/drawingml/2006/main">
            <a:pPr>
              <a:defRPr sz="2625" b="0">
                <a:solidFill>
                  <a:srgbClr val="D5DFE2"/>
                </a:solidFill>
              </a:defRPr>
            </a:pPr>
            <a:r>
              <a:rPr sz="2625" b="0">
                <a:solidFill>
                  <a:srgbClr val="D5DFE2"/>
                </a:solidFill>
              </a:rPr>
              <a:t>Company equity to establish the platform</a:t>
            </a:r>
          </a:p>
          <a:p xmlns:a="http://schemas.openxmlformats.org/drawingml/2006/main">
            <a:pPr>
              <a:defRPr sz="2625" b="0">
                <a:solidFill>
                  <a:srgbClr val="D5DFE2"/>
                </a:solidFill>
              </a:defRPr>
            </a:pPr>
            <a:r>
              <a:rPr sz="2625" b="0">
                <a:solidFill>
                  <a:srgbClr val="D5DFE2"/>
                </a:solidFill>
              </a:rPr>
              <a:t>and validate the first financing cohorts</a:t>
            </a:r>
          </a:p>
        </p:txBody>
      </p:sp>
      <p:sp>
        <p:nvSpPr>
          <p:cNvPr id="6" name="">
            <a:extLst xmlns:a="http://schemas.openxmlformats.org/drawingml/2006/main">
              <a:ext uri="{FF2B5EF4-FFF2-40B4-BE49-F238E27FC236}">
                <a16:creationId xmlns:a16="http://schemas.microsoft.com/office/drawing/2014/main" id="{ED8D29C7-CF95-499A-9E07-18AEFEACB9AC}"/>
              </a:ext>
            </a:extLst>
          </p:cNvPr>
          <p:cNvSpPr>
            <a:spLocks xmlns:a="http://schemas.openxmlformats.org/drawingml/2006/main" noGrp="1"/>
          </p:cNvSpPr>
          <p:nvPr/>
        </p:nvSpPr>
        <p:spPr>
          <a:xfrm xmlns:a="http://schemas.openxmlformats.org/drawingml/2006/main">
            <a:off x="571500" y="4524375"/>
            <a:ext cx="4762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1">
                <a:solidFill>
                  <a:srgbClr val="C2A96B"/>
                </a:solidFill>
              </a:defRPr>
            </a:defPPr>
            <a:lvl1pPr>
              <a:defRPr sz="1800" b="1">
                <a:solidFill>
                  <a:srgbClr val="C2A96B"/>
                </a:solidFill>
              </a:defRPr>
            </a:lvl1pPr>
            <a:lvl2pPr>
              <a:defRPr sz="1800" b="1">
                <a:solidFill>
                  <a:srgbClr val="C2A96B"/>
                </a:solidFill>
              </a:defRPr>
            </a:lvl2pPr>
            <a:lvl3pPr>
              <a:defRPr sz="1800" b="1">
                <a:solidFill>
                  <a:srgbClr val="C2A96B"/>
                </a:solidFill>
              </a:defRPr>
            </a:lvl3pPr>
            <a:lvl4pPr>
              <a:defRPr sz="1800" b="1">
                <a:solidFill>
                  <a:srgbClr val="C2A96B"/>
                </a:solidFill>
              </a:defRPr>
            </a:lvl4pPr>
            <a:lvl5pPr>
              <a:defRPr sz="1800" b="1">
                <a:solidFill>
                  <a:srgbClr val="C2A96B"/>
                </a:solidFill>
              </a:defRPr>
            </a:lvl5pPr>
            <a:lvl6pPr>
              <a:defRPr sz="1800" b="1">
                <a:solidFill>
                  <a:srgbClr val="C2A96B"/>
                </a:solidFill>
              </a:defRPr>
            </a:lvl6pPr>
            <a:lvl7pPr>
              <a:defRPr sz="1800" b="1">
                <a:solidFill>
                  <a:srgbClr val="C2A96B"/>
                </a:solidFill>
              </a:defRPr>
            </a:lvl7pPr>
            <a:lvl8pPr>
              <a:defRPr sz="1800" b="1">
                <a:solidFill>
                  <a:srgbClr val="C2A96B"/>
                </a:solidFill>
              </a:defRPr>
            </a:lvl8pPr>
            <a:lvl9pPr>
              <a:defRPr sz="1800" b="1">
                <a:solidFill>
                  <a:srgbClr val="C2A96B"/>
                </a:solidFill>
              </a:defRPr>
            </a:lvl9pPr>
          </a:lstStyle>
          <a:p xmlns:a="http://schemas.openxmlformats.org/drawingml/2006/main">
            <a:pPr>
              <a:defRPr sz="1800" b="1">
                <a:solidFill>
                  <a:srgbClr val="C2A96B"/>
                </a:solidFill>
              </a:defRPr>
            </a:pPr>
            <a:r>
              <a:rPr sz="1800" b="1">
                <a:solidFill>
                  <a:srgbClr val="C2A96B"/>
                </a:solidFill>
              </a:rPr>
              <a:t>Initial focus</a:t>
            </a:r>
          </a:p>
        </p:txBody>
      </p:sp>
      <p:sp>
        <p:nvSpPr>
          <p:cNvPr id="7" name="">
            <a:extLst xmlns:a="http://schemas.openxmlformats.org/drawingml/2006/main">
              <a:ext uri="{FF2B5EF4-FFF2-40B4-BE49-F238E27FC236}">
                <a16:creationId xmlns:a16="http://schemas.microsoft.com/office/drawing/2014/main" id="{18033116-2863-481D-8C1B-2B4C5AD79EAD}"/>
              </a:ext>
            </a:extLst>
          </p:cNvPr>
          <p:cNvSpPr>
            <a:spLocks xmlns:a="http://schemas.openxmlformats.org/drawingml/2006/main" noGrp="1"/>
          </p:cNvSpPr>
          <p:nvPr/>
        </p:nvSpPr>
        <p:spPr>
          <a:xfrm xmlns:a="http://schemas.openxmlformats.org/drawingml/2006/main">
            <a:off x="571500" y="5029200"/>
            <a:ext cx="10572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0">
                <a:solidFill>
                  <a:srgbClr val="FFFFFF"/>
                </a:solidFill>
              </a:defRPr>
            </a:defPPr>
            <a:lvl1pPr>
              <a:defRPr sz="2175" b="0">
                <a:solidFill>
                  <a:srgbClr val="FFFFFF"/>
                </a:solidFill>
              </a:defRPr>
            </a:lvl1pPr>
            <a:lvl2pPr>
              <a:defRPr sz="2175" b="0">
                <a:solidFill>
                  <a:srgbClr val="FFFFFF"/>
                </a:solidFill>
              </a:defRPr>
            </a:lvl2pPr>
            <a:lvl3pPr>
              <a:defRPr sz="2175" b="0">
                <a:solidFill>
                  <a:srgbClr val="FFFFFF"/>
                </a:solidFill>
              </a:defRPr>
            </a:lvl3pPr>
            <a:lvl4pPr>
              <a:defRPr sz="2175" b="0">
                <a:solidFill>
                  <a:srgbClr val="FFFFFF"/>
                </a:solidFill>
              </a:defRPr>
            </a:lvl4pPr>
            <a:lvl5pPr>
              <a:defRPr sz="2175" b="0">
                <a:solidFill>
                  <a:srgbClr val="FFFFFF"/>
                </a:solidFill>
              </a:defRPr>
            </a:lvl5pPr>
            <a:lvl6pPr>
              <a:defRPr sz="2175" b="0">
                <a:solidFill>
                  <a:srgbClr val="FFFFFF"/>
                </a:solidFill>
              </a:defRPr>
            </a:lvl6pPr>
            <a:lvl7pPr>
              <a:defRPr sz="2175" b="0">
                <a:solidFill>
                  <a:srgbClr val="FFFFFF"/>
                </a:solidFill>
              </a:defRPr>
            </a:lvl7pPr>
            <a:lvl8pPr>
              <a:defRPr sz="2175" b="0">
                <a:solidFill>
                  <a:srgbClr val="FFFFFF"/>
                </a:solidFill>
              </a:defRPr>
            </a:lvl8pPr>
            <a:lvl9pPr>
              <a:defRPr sz="2175" b="0">
                <a:solidFill>
                  <a:srgbClr val="FFFFFF"/>
                </a:solidFill>
              </a:defRPr>
            </a:lvl9pPr>
          </a:lstStyle>
          <a:p xmlns:a="http://schemas.openxmlformats.org/drawingml/2006/main">
            <a:pPr>
              <a:defRPr sz="2175" b="0">
                <a:solidFill>
                  <a:srgbClr val="FFFFFF"/>
                </a:solidFill>
              </a:defRPr>
            </a:pPr>
            <a:r>
              <a:rPr sz="2175" b="0">
                <a:solidFill>
                  <a:srgbClr val="FFFFFF"/>
                </a:solidFill>
              </a:rPr>
              <a:t>Equipment and verified commercial orders</a:t>
            </a:r>
          </a:p>
        </p:txBody>
      </p:sp>
      <p:sp>
        <p:nvSpPr>
          <p:cNvPr id="8" name="">
            <a:extLst xmlns:a="http://schemas.openxmlformats.org/drawingml/2006/main">
              <a:ext uri="{FF2B5EF4-FFF2-40B4-BE49-F238E27FC236}">
                <a16:creationId xmlns:a16="http://schemas.microsoft.com/office/drawing/2014/main" id="{5595DE17-F4BE-4F8C-BEA0-E4ECD1467682}"/>
              </a:ext>
            </a:extLst>
          </p:cNvPr>
          <p:cNvSpPr>
            <a:spLocks xmlns:a="http://schemas.openxmlformats.org/drawingml/2006/main" noGrp="1"/>
          </p:cNvSpPr>
          <p:nvPr/>
        </p:nvSpPr>
        <p:spPr>
          <a:xfrm xmlns:a="http://schemas.openxmlformats.org/drawingml/2006/main">
            <a:off x="571500" y="5857875"/>
            <a:ext cx="1047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0">
                <a:solidFill>
                  <a:srgbClr val="B6C9D0"/>
                </a:solidFill>
              </a:defRPr>
            </a:defPPr>
            <a:lvl1pPr>
              <a:defRPr sz="1500" b="0">
                <a:solidFill>
                  <a:srgbClr val="B6C9D0"/>
                </a:solidFill>
              </a:defRPr>
            </a:lvl1pPr>
            <a:lvl2pPr>
              <a:defRPr sz="1500" b="0">
                <a:solidFill>
                  <a:srgbClr val="B6C9D0"/>
                </a:solidFill>
              </a:defRPr>
            </a:lvl2pPr>
            <a:lvl3pPr>
              <a:defRPr sz="1500" b="0">
                <a:solidFill>
                  <a:srgbClr val="B6C9D0"/>
                </a:solidFill>
              </a:defRPr>
            </a:lvl3pPr>
            <a:lvl4pPr>
              <a:defRPr sz="1500" b="0">
                <a:solidFill>
                  <a:srgbClr val="B6C9D0"/>
                </a:solidFill>
              </a:defRPr>
            </a:lvl4pPr>
            <a:lvl5pPr>
              <a:defRPr sz="1500" b="0">
                <a:solidFill>
                  <a:srgbClr val="B6C9D0"/>
                </a:solidFill>
              </a:defRPr>
            </a:lvl5pPr>
            <a:lvl6pPr>
              <a:defRPr sz="1500" b="0">
                <a:solidFill>
                  <a:srgbClr val="B6C9D0"/>
                </a:solidFill>
              </a:defRPr>
            </a:lvl6pPr>
            <a:lvl7pPr>
              <a:defRPr sz="1500" b="0">
                <a:solidFill>
                  <a:srgbClr val="B6C9D0"/>
                </a:solidFill>
              </a:defRPr>
            </a:lvl7pPr>
            <a:lvl8pPr>
              <a:defRPr sz="1500" b="0">
                <a:solidFill>
                  <a:srgbClr val="B6C9D0"/>
                </a:solidFill>
              </a:defRPr>
            </a:lvl8pPr>
            <a:lvl9pPr>
              <a:defRPr sz="1500" b="0">
                <a:solidFill>
                  <a:srgbClr val="B6C9D0"/>
                </a:solidFill>
              </a:defRPr>
            </a:lvl9pPr>
          </a:lstStyle>
          <a:p xmlns:a="http://schemas.openxmlformats.org/drawingml/2006/main">
            <a:pPr>
              <a:defRPr sz="1500" b="0">
                <a:solidFill>
                  <a:srgbClr val="B6C9D0"/>
                </a:solidFill>
              </a:defRPr>
            </a:pPr>
            <a:r>
              <a:rPr sz="1500" b="0">
                <a:solidFill>
                  <a:srgbClr val="B6C9D0"/>
                </a:solidFill>
              </a:rPr>
              <a:t>bankersfirstchoice.com</a:t>
            </a:r>
          </a:p>
        </p:txBody>
      </p:sp>
    </p:spTree>
    <p:extLst>
      <p:ext uri="{BB962C8B-B14F-4D97-AF65-F5344CB8AC3E}">
        <p14:creationId xmlns:p14="http://schemas.microsoft.com/office/powerpoint/2010/main" val="1776899634"/>
      </p:ext>
    </p:extLst>
  </p:cSld>
</p:sld>
</file>

<file path=ppt/slides/slide18.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9810143-8A3B-49F2-A541-256F2AC01EA2}"/>
              </a:ext>
            </a:extLst>
          </p:cNvPr>
          <p:cNvSpPr>
            <a:spLocks xmlns:a="http://schemas.openxmlformats.org/drawingml/2006/main" noGrp="1"/>
          </p:cNvSpPr>
          <p:nvPr/>
        </p:nvSpPr>
        <p:spPr>
          <a:xfrm xmlns:a="http://schemas.openxmlformats.org/drawingml/2006/main">
            <a:off x="571500" y="409575"/>
            <a:ext cx="11049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83746"/>
                </a:solidFill>
              </a:defRPr>
            </a:defPPr>
            <a:lvl1pPr>
              <a:defRPr sz="2550" b="1">
                <a:solidFill>
                  <a:srgbClr val="183746"/>
                </a:solidFill>
              </a:defRPr>
            </a:lvl1pPr>
            <a:lvl2pPr>
              <a:defRPr sz="2550" b="1">
                <a:solidFill>
                  <a:srgbClr val="183746"/>
                </a:solidFill>
              </a:defRPr>
            </a:lvl2pPr>
            <a:lvl3pPr>
              <a:defRPr sz="2550" b="1">
                <a:solidFill>
                  <a:srgbClr val="183746"/>
                </a:solidFill>
              </a:defRPr>
            </a:lvl3pPr>
            <a:lvl4pPr>
              <a:defRPr sz="2550" b="1">
                <a:solidFill>
                  <a:srgbClr val="183746"/>
                </a:solidFill>
              </a:defRPr>
            </a:lvl4pPr>
            <a:lvl5pPr>
              <a:defRPr sz="2550" b="1">
                <a:solidFill>
                  <a:srgbClr val="183746"/>
                </a:solidFill>
              </a:defRPr>
            </a:lvl5pPr>
            <a:lvl6pPr>
              <a:defRPr sz="2550" b="1">
                <a:solidFill>
                  <a:srgbClr val="183746"/>
                </a:solidFill>
              </a:defRPr>
            </a:lvl6pPr>
            <a:lvl7pPr>
              <a:defRPr sz="2550" b="1">
                <a:solidFill>
                  <a:srgbClr val="183746"/>
                </a:solidFill>
              </a:defRPr>
            </a:lvl7pPr>
            <a:lvl8pPr>
              <a:defRPr sz="2550" b="1">
                <a:solidFill>
                  <a:srgbClr val="183746"/>
                </a:solidFill>
              </a:defRPr>
            </a:lvl8pPr>
            <a:lvl9pPr>
              <a:defRPr sz="2550" b="1">
                <a:solidFill>
                  <a:srgbClr val="183746"/>
                </a:solidFill>
              </a:defRPr>
            </a:lvl9pPr>
          </a:lstStyle>
          <a:p xmlns:a="http://schemas.openxmlformats.org/drawingml/2006/main">
            <a:pPr>
              <a:defRPr sz="2550" b="1">
                <a:solidFill>
                  <a:srgbClr val="183746"/>
                </a:solidFill>
              </a:defRPr>
            </a:pPr>
            <a:r>
              <a:rPr sz="2550" b="1">
                <a:solidFill>
                  <a:srgbClr val="183746"/>
                </a:solidFill>
              </a:rPr>
              <a:t>Sources and forecast assumptions</a:t>
            </a:r>
          </a:p>
        </p:txBody>
      </p:sp>
      <p:sp>
        <p:nvSpPr>
          <p:cNvPr id="2" name="">
            <a:extLst xmlns:a="http://schemas.openxmlformats.org/drawingml/2006/main">
              <a:ext uri="{FF2B5EF4-FFF2-40B4-BE49-F238E27FC236}">
                <a16:creationId xmlns:a16="http://schemas.microsoft.com/office/drawing/2014/main" id="{F4044071-BAE7-4094-AFC0-7B1FB588D8AD}"/>
              </a:ext>
            </a:extLst>
          </p:cNvPr>
          <p:cNvSpPr>
            <a:spLocks xmlns:a="http://schemas.openxmlformats.org/drawingml/2006/main" noGrp="1"/>
          </p:cNvSpPr>
          <p:nvPr/>
        </p:nvSpPr>
        <p:spPr>
          <a:xfrm xmlns:a="http://schemas.openxmlformats.org/drawingml/2006/main">
            <a:off x="571500" y="6410325"/>
            <a:ext cx="666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00" b="0">
                <a:solidFill>
                  <a:srgbClr val="63747C"/>
                </a:solidFill>
              </a:defRPr>
            </a:defPPr>
            <a:lvl1pPr>
              <a:defRPr sz="900" b="0">
                <a:solidFill>
                  <a:srgbClr val="63747C"/>
                </a:solidFill>
              </a:defRPr>
            </a:lvl1pPr>
            <a:lvl2pPr>
              <a:defRPr sz="900" b="0">
                <a:solidFill>
                  <a:srgbClr val="63747C"/>
                </a:solidFill>
              </a:defRPr>
            </a:lvl2pPr>
            <a:lvl3pPr>
              <a:defRPr sz="900" b="0">
                <a:solidFill>
                  <a:srgbClr val="63747C"/>
                </a:solidFill>
              </a:defRPr>
            </a:lvl3pPr>
            <a:lvl4pPr>
              <a:defRPr sz="900" b="0">
                <a:solidFill>
                  <a:srgbClr val="63747C"/>
                </a:solidFill>
              </a:defRPr>
            </a:lvl4pPr>
            <a:lvl5pPr>
              <a:defRPr sz="900" b="0">
                <a:solidFill>
                  <a:srgbClr val="63747C"/>
                </a:solidFill>
              </a:defRPr>
            </a:lvl5pPr>
            <a:lvl6pPr>
              <a:defRPr sz="900" b="0">
                <a:solidFill>
                  <a:srgbClr val="63747C"/>
                </a:solidFill>
              </a:defRPr>
            </a:lvl6pPr>
            <a:lvl7pPr>
              <a:defRPr sz="900" b="0">
                <a:solidFill>
                  <a:srgbClr val="63747C"/>
                </a:solidFill>
              </a:defRPr>
            </a:lvl7pPr>
            <a:lvl8pPr>
              <a:defRPr sz="900" b="0">
                <a:solidFill>
                  <a:srgbClr val="63747C"/>
                </a:solidFill>
              </a:defRPr>
            </a:lvl8pPr>
            <a:lvl9pPr>
              <a:defRPr sz="900" b="0">
                <a:solidFill>
                  <a:srgbClr val="63747C"/>
                </a:solidFill>
              </a:defRPr>
            </a:lvl9pPr>
          </a:lstStyle>
          <a:p xmlns:a="http://schemas.openxmlformats.org/drawingml/2006/main">
            <a:pPr>
              <a:defRPr sz="900" b="0">
                <a:solidFill>
                  <a:srgbClr val="63747C"/>
                </a:solidFill>
              </a:defRPr>
            </a:pPr>
            <a:r>
              <a:rPr sz="900" b="0">
                <a:solidFill>
                  <a:srgbClr val="63747C"/>
                </a:solidFill>
              </a:rPr>
              <a:t>BANKERS FIRST CHOICE</a:t>
            </a:r>
          </a:p>
        </p:txBody>
      </p:sp>
      <p:sp>
        <p:nvSpPr>
          <p:cNvPr id="3" name="">
            <a:extLst xmlns:a="http://schemas.openxmlformats.org/drawingml/2006/main">
              <a:ext uri="{FF2B5EF4-FFF2-40B4-BE49-F238E27FC236}">
                <a16:creationId xmlns:a16="http://schemas.microsoft.com/office/drawing/2014/main" id="{387523A7-1FC4-4193-9620-6CCE94079049}"/>
              </a:ext>
            </a:extLst>
          </p:cNvPr>
          <p:cNvSpPr>
            <a:spLocks xmlns:a="http://schemas.openxmlformats.org/drawingml/2006/main" noGrp="1"/>
          </p:cNvSpPr>
          <p:nvPr/>
        </p:nvSpPr>
        <p:spPr>
          <a:xfrm xmlns:a="http://schemas.openxmlformats.org/drawingml/2006/main">
            <a:off x="11182350" y="6381750"/>
            <a:ext cx="476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975" b="0">
                <a:solidFill>
                  <a:srgbClr val="63747C"/>
                </a:solidFill>
              </a:defRPr>
            </a:defPPr>
            <a:lvl1pPr>
              <a:defRPr sz="975" b="0">
                <a:solidFill>
                  <a:srgbClr val="63747C"/>
                </a:solidFill>
              </a:defRPr>
            </a:lvl1pPr>
            <a:lvl2pPr>
              <a:defRPr sz="975" b="0">
                <a:solidFill>
                  <a:srgbClr val="63747C"/>
                </a:solidFill>
              </a:defRPr>
            </a:lvl2pPr>
            <a:lvl3pPr>
              <a:defRPr sz="975" b="0">
                <a:solidFill>
                  <a:srgbClr val="63747C"/>
                </a:solidFill>
              </a:defRPr>
            </a:lvl3pPr>
            <a:lvl4pPr>
              <a:defRPr sz="975" b="0">
                <a:solidFill>
                  <a:srgbClr val="63747C"/>
                </a:solidFill>
              </a:defRPr>
            </a:lvl4pPr>
            <a:lvl5pPr>
              <a:defRPr sz="975" b="0">
                <a:solidFill>
                  <a:srgbClr val="63747C"/>
                </a:solidFill>
              </a:defRPr>
            </a:lvl5pPr>
            <a:lvl6pPr>
              <a:defRPr sz="975" b="0">
                <a:solidFill>
                  <a:srgbClr val="63747C"/>
                </a:solidFill>
              </a:defRPr>
            </a:lvl6pPr>
            <a:lvl7pPr>
              <a:defRPr sz="975" b="0">
                <a:solidFill>
                  <a:srgbClr val="63747C"/>
                </a:solidFill>
              </a:defRPr>
            </a:lvl7pPr>
            <a:lvl8pPr>
              <a:defRPr sz="975" b="0">
                <a:solidFill>
                  <a:srgbClr val="63747C"/>
                </a:solidFill>
              </a:defRPr>
            </a:lvl8pPr>
            <a:lvl9pPr>
              <a:defRPr sz="975" b="0">
                <a:solidFill>
                  <a:srgbClr val="63747C"/>
                </a:solidFill>
              </a:defRPr>
            </a:lvl9pPr>
          </a:lstStyle>
          <a:p xmlns:a="http://schemas.openxmlformats.org/drawingml/2006/main">
            <a:pPr>
              <a:defRPr sz="975" b="0">
                <a:solidFill>
                  <a:srgbClr val="63747C"/>
                </a:solidFill>
              </a:defRPr>
            </a:pPr>
            <a:r>
              <a:rPr sz="975" b="0">
                <a:solidFill>
                  <a:srgbClr val="63747C"/>
                </a:solidFill>
              </a:rPr>
              <a:t>18</a:t>
            </a:r>
          </a:p>
        </p:txBody>
      </p:sp>
      <p:sp>
        <p:nvSpPr>
          <p:cNvPr id="4" name="">
            <a:extLst xmlns:a="http://schemas.openxmlformats.org/drawingml/2006/main">
              <a:ext uri="{FF2B5EF4-FFF2-40B4-BE49-F238E27FC236}">
                <a16:creationId xmlns:a16="http://schemas.microsoft.com/office/drawing/2014/main" id="{BC2D779D-0EB6-4D9D-BA93-7D567CEA12C3}"/>
              </a:ext>
            </a:extLst>
          </p:cNvPr>
          <p:cNvSpPr>
            <a:spLocks xmlns:a="http://schemas.openxmlformats.org/drawingml/2006/main" noGrp="1"/>
          </p:cNvSpPr>
          <p:nvPr/>
        </p:nvSpPr>
        <p:spPr>
          <a:xfrm xmlns:a="http://schemas.openxmlformats.org/drawingml/2006/main">
            <a:off x="571500" y="1476375"/>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83746"/>
                </a:solidFill>
              </a:defRPr>
            </a:defPPr>
            <a:lvl1pPr>
              <a:defRPr sz="1875" b="1">
                <a:solidFill>
                  <a:srgbClr val="183746"/>
                </a:solidFill>
              </a:defRPr>
            </a:lvl1pPr>
            <a:lvl2pPr>
              <a:defRPr sz="1875" b="1">
                <a:solidFill>
                  <a:srgbClr val="183746"/>
                </a:solidFill>
              </a:defRPr>
            </a:lvl2pPr>
            <a:lvl3pPr>
              <a:defRPr sz="1875" b="1">
                <a:solidFill>
                  <a:srgbClr val="183746"/>
                </a:solidFill>
              </a:defRPr>
            </a:lvl3pPr>
            <a:lvl4pPr>
              <a:defRPr sz="1875" b="1">
                <a:solidFill>
                  <a:srgbClr val="183746"/>
                </a:solidFill>
              </a:defRPr>
            </a:lvl4pPr>
            <a:lvl5pPr>
              <a:defRPr sz="1875" b="1">
                <a:solidFill>
                  <a:srgbClr val="183746"/>
                </a:solidFill>
              </a:defRPr>
            </a:lvl5pPr>
            <a:lvl6pPr>
              <a:defRPr sz="1875" b="1">
                <a:solidFill>
                  <a:srgbClr val="183746"/>
                </a:solidFill>
              </a:defRPr>
            </a:lvl6pPr>
            <a:lvl7pPr>
              <a:defRPr sz="1875" b="1">
                <a:solidFill>
                  <a:srgbClr val="183746"/>
                </a:solidFill>
              </a:defRPr>
            </a:lvl7pPr>
            <a:lvl8pPr>
              <a:defRPr sz="1875" b="1">
                <a:solidFill>
                  <a:srgbClr val="183746"/>
                </a:solidFill>
              </a:defRPr>
            </a:lvl8pPr>
            <a:lvl9pPr>
              <a:defRPr sz="1875" b="1">
                <a:solidFill>
                  <a:srgbClr val="183746"/>
                </a:solidFill>
              </a:defRPr>
            </a:lvl9pPr>
          </a:lstStyle>
          <a:p xmlns:a="http://schemas.openxmlformats.org/drawingml/2006/main">
            <a:pPr>
              <a:defRPr sz="1875" b="1">
                <a:solidFill>
                  <a:srgbClr val="183746"/>
                </a:solidFill>
              </a:defRPr>
            </a:pPr>
            <a:r>
              <a:rPr sz="1875" b="1">
                <a:solidFill>
                  <a:srgbClr val="183746"/>
                </a:solidFill>
              </a:rPr>
              <a:t>Primary research</a:t>
            </a:r>
          </a:p>
        </p:txBody>
      </p:sp>
      <p:sp>
        <p:nvSpPr>
          <p:cNvPr id="5" name="">
            <a:extLst xmlns:a="http://schemas.openxmlformats.org/drawingml/2006/main">
              <a:ext uri="{FF2B5EF4-FFF2-40B4-BE49-F238E27FC236}">
                <a16:creationId xmlns:a16="http://schemas.microsoft.com/office/drawing/2014/main" id="{3138CFFD-3A3A-4CE0-A70A-B5DD8FF037DD}"/>
              </a:ext>
            </a:extLst>
          </p:cNvPr>
          <p:cNvSpPr>
            <a:spLocks xmlns:a="http://schemas.openxmlformats.org/drawingml/2006/main" noGrp="1"/>
          </p:cNvSpPr>
          <p:nvPr/>
        </p:nvSpPr>
        <p:spPr>
          <a:xfrm xmlns:a="http://schemas.openxmlformats.org/drawingml/2006/main">
            <a:off x="571500" y="2038350"/>
            <a:ext cx="5238750" cy="3048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63747C"/>
                </a:solidFill>
              </a:defRPr>
            </a:defPPr>
            <a:lvl1pPr>
              <a:defRPr sz="1800" b="0">
                <a:solidFill>
                  <a:srgbClr val="63747C"/>
                </a:solidFill>
              </a:defRPr>
            </a:lvl1pPr>
            <a:lvl2pPr>
              <a:defRPr sz="1800" b="0">
                <a:solidFill>
                  <a:srgbClr val="63747C"/>
                </a:solidFill>
              </a:defRPr>
            </a:lvl2pPr>
            <a:lvl3pPr>
              <a:defRPr sz="1800" b="0">
                <a:solidFill>
                  <a:srgbClr val="63747C"/>
                </a:solidFill>
              </a:defRPr>
            </a:lvl3pPr>
            <a:lvl4pPr>
              <a:defRPr sz="1800" b="0">
                <a:solidFill>
                  <a:srgbClr val="63747C"/>
                </a:solidFill>
              </a:defRPr>
            </a:lvl4pPr>
            <a:lvl5pPr>
              <a:defRPr sz="1800" b="0">
                <a:solidFill>
                  <a:srgbClr val="63747C"/>
                </a:solidFill>
              </a:defRPr>
            </a:lvl5pPr>
            <a:lvl6pPr>
              <a:defRPr sz="1800" b="0">
                <a:solidFill>
                  <a:srgbClr val="63747C"/>
                </a:solidFill>
              </a:defRPr>
            </a:lvl6pPr>
            <a:lvl7pPr>
              <a:defRPr sz="1800" b="0">
                <a:solidFill>
                  <a:srgbClr val="63747C"/>
                </a:solidFill>
              </a:defRPr>
            </a:lvl7pPr>
            <a:lvl8pPr>
              <a:defRPr sz="1800" b="0">
                <a:solidFill>
                  <a:srgbClr val="63747C"/>
                </a:solidFill>
              </a:defRPr>
            </a:lvl8pPr>
            <a:lvl9pPr>
              <a:defRPr sz="1800" b="0">
                <a:solidFill>
                  <a:srgbClr val="63747C"/>
                </a:solidFill>
              </a:defRPr>
            </a:lvl9pPr>
          </a:lstStyle>
          <a:p xmlns:a="http://schemas.openxmlformats.org/drawingml/2006/main">
            <a:pPr>
              <a:defRPr sz="1800" b="0">
                <a:solidFill>
                  <a:srgbClr val="63747C"/>
                </a:solidFill>
              </a:defRPr>
            </a:pPr>
            <a:r>
              <a:rPr sz="1800" b="0">
                <a:solidFill>
                  <a:srgbClr val="63747C"/>
                </a:solidFill>
              </a:rPr>
              <a:t>Federal Reserve structure</a:t>
            </a:r>
          </a:p>
          <a:p xmlns:a="http://schemas.openxmlformats.org/drawingml/2006/main">
            <a:pPr>
              <a:defRPr sz="1800" b="0">
                <a:solidFill>
                  <a:srgbClr val="63747C"/>
                </a:solidFill>
              </a:defRPr>
            </a:pPr>
            <a:r>
              <a:rPr sz="1800" b="0">
                <a:solidFill>
                  <a:srgbClr val="63747C"/>
                </a:solidFill>
              </a:rPr>
              <a:t>CashTokens documentation</a:t>
            </a:r>
          </a:p>
          <a:p xmlns:a="http://schemas.openxmlformats.org/drawingml/2006/main">
            <a:pPr>
              <a:defRPr sz="1800" b="0">
                <a:solidFill>
                  <a:srgbClr val="63747C"/>
                </a:solidFill>
              </a:defRPr>
            </a:pPr>
            <a:r>
              <a:rPr sz="1800" b="0">
                <a:solidFill>
                  <a:srgbClr val="63747C"/>
                </a:solidFill>
              </a:rPr>
              <a:t>Circle native USDC networks</a:t>
            </a:r>
          </a:p>
          <a:p xmlns:a="http://schemas.openxmlformats.org/drawingml/2006/main">
            <a:pPr>
              <a:defRPr sz="1800" b="0">
                <a:solidFill>
                  <a:srgbClr val="63747C"/>
                </a:solidFill>
              </a:defRPr>
            </a:pPr>
            <a:r>
              <a:rPr sz="1800" b="0">
                <a:solidFill>
                  <a:srgbClr val="63747C"/>
                </a:solidFill>
              </a:rPr>
              <a:t>SBA 7(a) lender resources</a:t>
            </a:r>
          </a:p>
          <a:p xmlns:a="http://schemas.openxmlformats.org/drawingml/2006/main">
            <a:pPr>
              <a:defRPr sz="1800" b="0">
                <a:solidFill>
                  <a:srgbClr val="63747C"/>
                </a:solidFill>
              </a:defRPr>
            </a:pPr>
            <a:r>
              <a:rPr sz="1800" b="0">
                <a:solidFill>
                  <a:srgbClr val="63747C"/>
                </a:solidFill>
              </a:rPr>
              <a:t>American Express loan terms</a:t>
            </a:r>
          </a:p>
          <a:p xmlns:a="http://schemas.openxmlformats.org/drawingml/2006/main">
            <a:pPr>
              <a:defRPr sz="1800" b="0">
                <a:solidFill>
                  <a:srgbClr val="63747C"/>
                </a:solidFill>
              </a:defRPr>
            </a:pPr>
            <a:r>
              <a:rPr sz="1800" b="0">
                <a:solidFill>
                  <a:srgbClr val="63747C"/>
                </a:solidFill>
              </a:rPr>
              <a:t>Kiva U.S. borrowing</a:t>
            </a:r>
          </a:p>
        </p:txBody>
      </p:sp>
      <p:sp>
        <p:nvSpPr>
          <p:cNvPr id="6" name="">
            <a:extLst xmlns:a="http://schemas.openxmlformats.org/drawingml/2006/main">
              <a:ext uri="{FF2B5EF4-FFF2-40B4-BE49-F238E27FC236}">
                <a16:creationId xmlns:a16="http://schemas.microsoft.com/office/drawing/2014/main" id="{F97CD44F-F767-4937-9549-93D5652D3A84}"/>
              </a:ext>
            </a:extLst>
          </p:cNvPr>
          <p:cNvSpPr>
            <a:spLocks xmlns:a="http://schemas.openxmlformats.org/drawingml/2006/main" noGrp="1"/>
          </p:cNvSpPr>
          <p:nvPr/>
        </p:nvSpPr>
        <p:spPr>
          <a:xfrm xmlns:a="http://schemas.openxmlformats.org/drawingml/2006/main">
            <a:off x="6477000" y="1476375"/>
            <a:ext cx="514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83746"/>
                </a:solidFill>
              </a:defRPr>
            </a:defPPr>
            <a:lvl1pPr>
              <a:defRPr sz="1875" b="1">
                <a:solidFill>
                  <a:srgbClr val="183746"/>
                </a:solidFill>
              </a:defRPr>
            </a:lvl1pPr>
            <a:lvl2pPr>
              <a:defRPr sz="1875" b="1">
                <a:solidFill>
                  <a:srgbClr val="183746"/>
                </a:solidFill>
              </a:defRPr>
            </a:lvl2pPr>
            <a:lvl3pPr>
              <a:defRPr sz="1875" b="1">
                <a:solidFill>
                  <a:srgbClr val="183746"/>
                </a:solidFill>
              </a:defRPr>
            </a:lvl3pPr>
            <a:lvl4pPr>
              <a:defRPr sz="1875" b="1">
                <a:solidFill>
                  <a:srgbClr val="183746"/>
                </a:solidFill>
              </a:defRPr>
            </a:lvl4pPr>
            <a:lvl5pPr>
              <a:defRPr sz="1875" b="1">
                <a:solidFill>
                  <a:srgbClr val="183746"/>
                </a:solidFill>
              </a:defRPr>
            </a:lvl5pPr>
            <a:lvl6pPr>
              <a:defRPr sz="1875" b="1">
                <a:solidFill>
                  <a:srgbClr val="183746"/>
                </a:solidFill>
              </a:defRPr>
            </a:lvl6pPr>
            <a:lvl7pPr>
              <a:defRPr sz="1875" b="1">
                <a:solidFill>
                  <a:srgbClr val="183746"/>
                </a:solidFill>
              </a:defRPr>
            </a:lvl7pPr>
            <a:lvl8pPr>
              <a:defRPr sz="1875" b="1">
                <a:solidFill>
                  <a:srgbClr val="183746"/>
                </a:solidFill>
              </a:defRPr>
            </a:lvl8pPr>
            <a:lvl9pPr>
              <a:defRPr sz="1875" b="1">
                <a:solidFill>
                  <a:srgbClr val="183746"/>
                </a:solidFill>
              </a:defRPr>
            </a:lvl9pPr>
          </a:lstStyle>
          <a:p xmlns:a="http://schemas.openxmlformats.org/drawingml/2006/main">
            <a:pPr>
              <a:defRPr sz="1875" b="1">
                <a:solidFill>
                  <a:srgbClr val="183746"/>
                </a:solidFill>
              </a:defRPr>
            </a:pPr>
            <a:r>
              <a:rPr sz="1875" b="1">
                <a:solidFill>
                  <a:srgbClr val="183746"/>
                </a:solidFill>
              </a:rPr>
              <a:t>Management assumptions</a:t>
            </a:r>
          </a:p>
        </p:txBody>
      </p:sp>
      <p:sp>
        <p:nvSpPr>
          <p:cNvPr id="7" name="">
            <a:extLst xmlns:a="http://schemas.openxmlformats.org/drawingml/2006/main">
              <a:ext uri="{FF2B5EF4-FFF2-40B4-BE49-F238E27FC236}">
                <a16:creationId xmlns:a16="http://schemas.microsoft.com/office/drawing/2014/main" id="{38C53418-4FC6-4CFE-A026-E3A9AEA398C2}"/>
              </a:ext>
            </a:extLst>
          </p:cNvPr>
          <p:cNvSpPr>
            <a:spLocks xmlns:a="http://schemas.openxmlformats.org/drawingml/2006/main" noGrp="1"/>
          </p:cNvSpPr>
          <p:nvPr/>
        </p:nvSpPr>
        <p:spPr>
          <a:xfrm xmlns:a="http://schemas.openxmlformats.org/drawingml/2006/main">
            <a:off x="6477000" y="2038350"/>
            <a:ext cx="5143500" cy="3048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63747C"/>
                </a:solidFill>
              </a:defRPr>
            </a:defPPr>
            <a:lvl1pPr>
              <a:defRPr sz="1800" b="0">
                <a:solidFill>
                  <a:srgbClr val="63747C"/>
                </a:solidFill>
              </a:defRPr>
            </a:lvl1pPr>
            <a:lvl2pPr>
              <a:defRPr sz="1800" b="0">
                <a:solidFill>
                  <a:srgbClr val="63747C"/>
                </a:solidFill>
              </a:defRPr>
            </a:lvl2pPr>
            <a:lvl3pPr>
              <a:defRPr sz="1800" b="0">
                <a:solidFill>
                  <a:srgbClr val="63747C"/>
                </a:solidFill>
              </a:defRPr>
            </a:lvl3pPr>
            <a:lvl4pPr>
              <a:defRPr sz="1800" b="0">
                <a:solidFill>
                  <a:srgbClr val="63747C"/>
                </a:solidFill>
              </a:defRPr>
            </a:lvl4pPr>
            <a:lvl5pPr>
              <a:defRPr sz="1800" b="0">
                <a:solidFill>
                  <a:srgbClr val="63747C"/>
                </a:solidFill>
              </a:defRPr>
            </a:lvl5pPr>
            <a:lvl6pPr>
              <a:defRPr sz="1800" b="0">
                <a:solidFill>
                  <a:srgbClr val="63747C"/>
                </a:solidFill>
              </a:defRPr>
            </a:lvl6pPr>
            <a:lvl7pPr>
              <a:defRPr sz="1800" b="0">
                <a:solidFill>
                  <a:srgbClr val="63747C"/>
                </a:solidFill>
              </a:defRPr>
            </a:lvl7pPr>
            <a:lvl8pPr>
              <a:defRPr sz="1800" b="0">
                <a:solidFill>
                  <a:srgbClr val="63747C"/>
                </a:solidFill>
              </a:defRPr>
            </a:lvl8pPr>
            <a:lvl9pPr>
              <a:defRPr sz="1800" b="0">
                <a:solidFill>
                  <a:srgbClr val="63747C"/>
                </a:solidFill>
              </a:defRPr>
            </a:lvl9pPr>
          </a:lstStyle>
          <a:p xmlns:a="http://schemas.openxmlformats.org/drawingml/2006/main">
            <a:pPr>
              <a:defRPr sz="1800" b="0">
                <a:solidFill>
                  <a:srgbClr val="63747C"/>
                </a:solidFill>
              </a:defRPr>
            </a:pPr>
            <a:r>
              <a:rPr sz="1800" b="0">
                <a:solidFill>
                  <a:srgbClr val="63747C"/>
                </a:solidFill>
              </a:rPr>
              <a:t>2027 to 2029 planning periods</a:t>
            </a:r>
          </a:p>
          <a:p xmlns:a="http://schemas.openxmlformats.org/drawingml/2006/main">
            <a:pPr>
              <a:defRPr sz="1800" b="0">
                <a:solidFill>
                  <a:srgbClr val="63747C"/>
                </a:solidFill>
              </a:defRPr>
            </a:pPr>
            <a:r>
              <a:rPr sz="1800" b="0">
                <a:solidFill>
                  <a:srgbClr val="63747C"/>
                </a:solidFill>
              </a:rPr>
              <a:t>2% origination and servicing fees</a:t>
            </a:r>
          </a:p>
          <a:p xmlns:a="http://schemas.openxmlformats.org/drawingml/2006/main">
            <a:pPr>
              <a:defRPr sz="1800" b="0">
                <a:solidFill>
                  <a:srgbClr val="63747C"/>
                </a:solidFill>
              </a:defRPr>
            </a:pPr>
            <a:r>
              <a:rPr sz="1800" b="0">
                <a:solidFill>
                  <a:srgbClr val="63747C"/>
                </a:solidFill>
              </a:rPr>
              <a:t>1.5% reference annual credit losses</a:t>
            </a:r>
          </a:p>
          <a:p xmlns:a="http://schemas.openxmlformats.org/drawingml/2006/main">
            <a:pPr>
              <a:defRPr sz="1800" b="0">
                <a:solidFill>
                  <a:srgbClr val="63747C"/>
                </a:solidFill>
              </a:defRPr>
            </a:pPr>
            <a:r>
              <a:rPr sz="1800" b="0">
                <a:solidFill>
                  <a:srgbClr val="63747C"/>
                </a:solidFill>
              </a:rPr>
              <a:t>25% tax on positive pretax income</a:t>
            </a:r>
          </a:p>
          <a:p xmlns:a="http://schemas.openxmlformats.org/drawingml/2006/main">
            <a:pPr>
              <a:defRPr sz="1800" b="0">
                <a:solidFill>
                  <a:srgbClr val="63747C"/>
                </a:solidFill>
              </a:defRPr>
            </a:pPr>
            <a:r>
              <a:rPr sz="1800" b="0">
                <a:solidFill>
                  <a:srgbClr val="63747C"/>
                </a:solidFill>
              </a:rPr>
              <a:t>No token price gains or leverage</a:t>
            </a:r>
          </a:p>
          <a:p xmlns:a="http://schemas.openxmlformats.org/drawingml/2006/main">
            <a:pPr>
              <a:defRPr sz="1800" b="0">
                <a:solidFill>
                  <a:srgbClr val="63747C"/>
                </a:solidFill>
              </a:defRPr>
            </a:pPr>
            <a:r>
              <a:rPr sz="1800" b="0">
                <a:solidFill>
                  <a:srgbClr val="63747C"/>
                </a:solidFill>
              </a:rPr>
              <a:t>All five project examples are modeled</a:t>
            </a:r>
          </a:p>
        </p:txBody>
      </p:sp>
      <p:sp>
        <p:nvSpPr>
          <p:cNvPr id="8" name="">
            <a:extLst xmlns:a="http://schemas.openxmlformats.org/drawingml/2006/main">
              <a:ext uri="{FF2B5EF4-FFF2-40B4-BE49-F238E27FC236}">
                <a16:creationId xmlns:a16="http://schemas.microsoft.com/office/drawing/2014/main" id="{249DEDF2-0010-4C7A-8E11-A2913AF0C51D}"/>
              </a:ext>
            </a:extLst>
          </p:cNvPr>
          <p:cNvSpPr>
            <a:spLocks xmlns:a="http://schemas.openxmlformats.org/drawingml/2006/main" noGrp="1"/>
          </p:cNvSpPr>
          <p:nvPr/>
        </p:nvSpPr>
        <p:spPr>
          <a:xfrm xmlns:a="http://schemas.openxmlformats.org/drawingml/2006/main">
            <a:off x="571500" y="5962650"/>
            <a:ext cx="10953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3747C"/>
                </a:solidFill>
              </a:defRPr>
            </a:defPPr>
            <a:lvl1pPr>
              <a:defRPr sz="1050" b="0">
                <a:solidFill>
                  <a:srgbClr val="63747C"/>
                </a:solidFill>
              </a:defRPr>
            </a:lvl1pPr>
            <a:lvl2pPr>
              <a:defRPr sz="1050" b="0">
                <a:solidFill>
                  <a:srgbClr val="63747C"/>
                </a:solidFill>
              </a:defRPr>
            </a:lvl2pPr>
            <a:lvl3pPr>
              <a:defRPr sz="1050" b="0">
                <a:solidFill>
                  <a:srgbClr val="63747C"/>
                </a:solidFill>
              </a:defRPr>
            </a:lvl3pPr>
            <a:lvl4pPr>
              <a:defRPr sz="1050" b="0">
                <a:solidFill>
                  <a:srgbClr val="63747C"/>
                </a:solidFill>
              </a:defRPr>
            </a:lvl4pPr>
            <a:lvl5pPr>
              <a:defRPr sz="1050" b="0">
                <a:solidFill>
                  <a:srgbClr val="63747C"/>
                </a:solidFill>
              </a:defRPr>
            </a:lvl5pPr>
            <a:lvl6pPr>
              <a:defRPr sz="1050" b="0">
                <a:solidFill>
                  <a:srgbClr val="63747C"/>
                </a:solidFill>
              </a:defRPr>
            </a:lvl6pPr>
            <a:lvl7pPr>
              <a:defRPr sz="1050" b="0">
                <a:solidFill>
                  <a:srgbClr val="63747C"/>
                </a:solidFill>
              </a:defRPr>
            </a:lvl7pPr>
            <a:lvl8pPr>
              <a:defRPr sz="1050" b="0">
                <a:solidFill>
                  <a:srgbClr val="63747C"/>
                </a:solidFill>
              </a:defRPr>
            </a:lvl8pPr>
            <a:lvl9pPr>
              <a:defRPr sz="1050" b="0">
                <a:solidFill>
                  <a:srgbClr val="63747C"/>
                </a:solidFill>
              </a:defRPr>
            </a:lvl9pPr>
          </a:lstStyle>
          <a:p xmlns:a="http://schemas.openxmlformats.org/drawingml/2006/main">
            <a:pPr>
              <a:defRPr sz="1050" b="0">
                <a:solidFill>
                  <a:srgbClr val="63747C"/>
                </a:solidFill>
              </a:defRPr>
            </a:pPr>
            <a:r>
              <a:rPr sz="1050" b="0">
                <a:solidFill>
                  <a:srgbClr val="63747C"/>
                </a:solidFill>
              </a:rPr>
              <a:t>Research date October 18 2026. Full source links and calculation details appear in speaker notes and the business plan.</a:t>
            </a:r>
          </a:p>
        </p:txBody>
      </p:sp>
    </p:spTree>
    <p:extLst>
      <p:ext uri="{BB962C8B-B14F-4D97-AF65-F5344CB8AC3E}">
        <p14:creationId xmlns:p14="http://schemas.microsoft.com/office/powerpoint/2010/main" val="178657701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2026-10-18T20:49:58.5960000Z</dcterms:created>
  <dcterms:modified xsi:type="dcterms:W3CDTF">2026-10-18T20:49:58.5960000Z</dcterms:modified>
</coreProperties>
</file>